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2" r:id="rId7"/>
    <p:sldId id="263" r:id="rId8"/>
    <p:sldId id="264" r:id="rId9"/>
    <p:sldId id="265" r:id="rId10"/>
    <p:sldId id="266" r:id="rId11"/>
    <p:sldId id="261" r:id="rId12"/>
    <p:sldId id="267" r:id="rId13"/>
    <p:sldId id="269" r:id="rId14"/>
    <p:sldId id="270" r:id="rId15"/>
    <p:sldId id="271" r:id="rId16"/>
    <p:sldId id="313" r:id="rId17"/>
    <p:sldId id="273" r:id="rId18"/>
    <p:sldId id="272"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311" r:id="rId43"/>
    <p:sldId id="297" r:id="rId44"/>
    <p:sldId id="298" r:id="rId45"/>
    <p:sldId id="299" r:id="rId46"/>
    <p:sldId id="300" r:id="rId47"/>
    <p:sldId id="314" r:id="rId48"/>
    <p:sldId id="301" r:id="rId49"/>
    <p:sldId id="302" r:id="rId50"/>
    <p:sldId id="303" r:id="rId51"/>
    <p:sldId id="304" r:id="rId52"/>
    <p:sldId id="305" r:id="rId53"/>
    <p:sldId id="319" r:id="rId54"/>
    <p:sldId id="306" r:id="rId55"/>
    <p:sldId id="312" r:id="rId56"/>
    <p:sldId id="310" r:id="rId57"/>
    <p:sldId id="307" r:id="rId58"/>
    <p:sldId id="308" r:id="rId59"/>
    <p:sldId id="309" r:id="rId60"/>
    <p:sldId id="268" r:id="rId61"/>
    <p:sldId id="315" r:id="rId62"/>
    <p:sldId id="318" r:id="rId63"/>
    <p:sldId id="316" r:id="rId64"/>
    <p:sldId id="317"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0" d="100"/>
          <a:sy n="60" d="100"/>
        </p:scale>
        <p:origin x="70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11/6/2017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11/6/2017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11/6/2017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11/6/2017</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000" dirty="0" smtClean="0"/>
              <a:t>Hawaii</a:t>
            </a:r>
            <a:endParaRPr lang="en-US" sz="6000"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087914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Hawaiian Cosmology</a:t>
            </a:r>
            <a:endParaRPr lang="en-US" dirty="0"/>
          </a:p>
        </p:txBody>
      </p:sp>
      <p:sp>
        <p:nvSpPr>
          <p:cNvPr id="3" name="Content Placeholder 2"/>
          <p:cNvSpPr>
            <a:spLocks noGrp="1"/>
          </p:cNvSpPr>
          <p:nvPr>
            <p:ph idx="1"/>
          </p:nvPr>
        </p:nvSpPr>
        <p:spPr/>
        <p:txBody>
          <a:bodyPr/>
          <a:lstStyle/>
          <a:p>
            <a:r>
              <a:rPr lang="en-US" dirty="0" smtClean="0"/>
              <a:t>Nature was </a:t>
            </a:r>
            <a:r>
              <a:rPr lang="en-US" u="sng" dirty="0" smtClean="0"/>
              <a:t>not</a:t>
            </a:r>
            <a:r>
              <a:rPr lang="en-US" dirty="0" smtClean="0"/>
              <a:t> objectified….it was </a:t>
            </a:r>
            <a:r>
              <a:rPr lang="en-US" dirty="0" smtClean="0">
                <a:solidFill>
                  <a:srgbClr val="FFFF00"/>
                </a:solidFill>
              </a:rPr>
              <a:t>personified</a:t>
            </a:r>
            <a:r>
              <a:rPr lang="en-US" dirty="0" smtClean="0"/>
              <a:t> which resulted in an extraordinary amount of respect for the life of the sea, the heavens and the earth</a:t>
            </a:r>
          </a:p>
          <a:p>
            <a:endParaRPr lang="en-US" dirty="0"/>
          </a:p>
          <a:p>
            <a:r>
              <a:rPr lang="en-US" dirty="0" smtClean="0"/>
              <a:t>This is the world that </a:t>
            </a:r>
            <a:r>
              <a:rPr lang="en-US" dirty="0" smtClean="0">
                <a:solidFill>
                  <a:srgbClr val="FFFF00"/>
                </a:solidFill>
              </a:rPr>
              <a:t>Captain Cook </a:t>
            </a:r>
            <a:r>
              <a:rPr lang="en-US" dirty="0" smtClean="0"/>
              <a:t>met in 1778</a:t>
            </a:r>
            <a:endParaRPr lang="en-US" dirty="0"/>
          </a:p>
        </p:txBody>
      </p:sp>
      <p:pic>
        <p:nvPicPr>
          <p:cNvPr id="3074" name="Picture 2" descr="https://upload.wikimedia.org/wikipedia/commons/7/76/Captainjamescookportrai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4914" y="2857500"/>
            <a:ext cx="3233086" cy="3976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900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chatt.hdsb.ca/%7E1raycraftmeg/S0F183AC8.2/cook_james_rout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5201" y="-44348"/>
            <a:ext cx="8022982" cy="6737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992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James Cook</a:t>
            </a:r>
            <a:endParaRPr lang="en-US" dirty="0"/>
          </a:p>
        </p:txBody>
      </p:sp>
      <p:sp>
        <p:nvSpPr>
          <p:cNvPr id="3" name="Content Placeholder 2"/>
          <p:cNvSpPr>
            <a:spLocks noGrp="1"/>
          </p:cNvSpPr>
          <p:nvPr>
            <p:ph idx="1"/>
          </p:nvPr>
        </p:nvSpPr>
        <p:spPr>
          <a:xfrm>
            <a:off x="677334" y="2160589"/>
            <a:ext cx="6968066" cy="3880773"/>
          </a:xfrm>
        </p:spPr>
        <p:txBody>
          <a:bodyPr/>
          <a:lstStyle/>
          <a:p>
            <a:r>
              <a:rPr lang="en-US" dirty="0" smtClean="0"/>
              <a:t>British Naval Captain</a:t>
            </a:r>
          </a:p>
          <a:p>
            <a:endParaRPr lang="en-US" dirty="0"/>
          </a:p>
          <a:p>
            <a:r>
              <a:rPr lang="en-US" dirty="0" smtClean="0"/>
              <a:t>He called the Hawaiian Islands </a:t>
            </a:r>
            <a:r>
              <a:rPr lang="en-US" dirty="0" smtClean="0">
                <a:solidFill>
                  <a:srgbClr val="FFFF00"/>
                </a:solidFill>
              </a:rPr>
              <a:t>“The Sandwich Islands” </a:t>
            </a:r>
            <a:r>
              <a:rPr lang="en-US" dirty="0" smtClean="0"/>
              <a:t>1778</a:t>
            </a:r>
          </a:p>
          <a:p>
            <a:endParaRPr lang="en-US" dirty="0"/>
          </a:p>
          <a:p>
            <a:r>
              <a:rPr lang="en-US" dirty="0" smtClean="0"/>
              <a:t>John Montagu 4</a:t>
            </a:r>
            <a:r>
              <a:rPr lang="en-US" baseline="30000" dirty="0" smtClean="0"/>
              <a:t>th</a:t>
            </a:r>
            <a:r>
              <a:rPr lang="en-US" dirty="0" smtClean="0"/>
              <a:t> Earl</a:t>
            </a:r>
          </a:p>
          <a:p>
            <a:endParaRPr lang="en-US" dirty="0"/>
          </a:p>
          <a:p>
            <a:r>
              <a:rPr lang="en-US" dirty="0" smtClean="0"/>
              <a:t>He is the first European to reach the Hawaiian Islands</a:t>
            </a:r>
          </a:p>
          <a:p>
            <a:endParaRPr lang="en-US" dirty="0"/>
          </a:p>
          <a:p>
            <a:r>
              <a:rPr lang="en-US" dirty="0" smtClean="0"/>
              <a:t>He first landed at </a:t>
            </a:r>
            <a:r>
              <a:rPr lang="en-US" dirty="0" smtClean="0">
                <a:solidFill>
                  <a:srgbClr val="FFFF00"/>
                </a:solidFill>
              </a:rPr>
              <a:t>Waimea</a:t>
            </a:r>
            <a:r>
              <a:rPr lang="en-US" dirty="0" smtClean="0"/>
              <a:t> on the island of </a:t>
            </a:r>
            <a:r>
              <a:rPr lang="en-US" dirty="0" smtClean="0">
                <a:solidFill>
                  <a:srgbClr val="FFFF00"/>
                </a:solidFill>
              </a:rPr>
              <a:t>Kauai</a:t>
            </a:r>
          </a:p>
          <a:p>
            <a:endParaRPr lang="en-US" dirty="0"/>
          </a:p>
          <a:p>
            <a:endParaRPr lang="en-US" dirty="0"/>
          </a:p>
        </p:txBody>
      </p:sp>
      <p:pic>
        <p:nvPicPr>
          <p:cNvPr id="5122" name="Picture 2" descr="https://sp.yimg.com/xj/th?id=OIP.M35c32dec3065068dd312b79e555f9e36o0&amp;pid=15.1&amp;P=0&amp;w=300&amp;h=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8700" y="874055"/>
            <a:ext cx="3485122" cy="4332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790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aikoloa-realty.com/wri-images/hawaii.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173" y="142376"/>
            <a:ext cx="10570886" cy="6715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5577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James Cook</a:t>
            </a:r>
            <a:endParaRPr lang="en-US" dirty="0"/>
          </a:p>
        </p:txBody>
      </p:sp>
      <p:sp>
        <p:nvSpPr>
          <p:cNvPr id="3" name="Content Placeholder 2"/>
          <p:cNvSpPr>
            <a:spLocks noGrp="1"/>
          </p:cNvSpPr>
          <p:nvPr>
            <p:ph idx="1"/>
          </p:nvPr>
        </p:nvSpPr>
        <p:spPr>
          <a:xfrm>
            <a:off x="868729" y="4056845"/>
            <a:ext cx="8312976" cy="3931965"/>
          </a:xfrm>
        </p:spPr>
        <p:txBody>
          <a:bodyPr>
            <a:normAutofit/>
          </a:bodyPr>
          <a:lstStyle/>
          <a:p>
            <a:r>
              <a:rPr lang="en-US" sz="2000" dirty="0" smtClean="0"/>
              <a:t>He traveled to the Island of Hawaii on a return voyage</a:t>
            </a:r>
          </a:p>
          <a:p>
            <a:r>
              <a:rPr lang="en-US" sz="2000" dirty="0" smtClean="0"/>
              <a:t>Tries to recover a stolen boat</a:t>
            </a:r>
          </a:p>
          <a:p>
            <a:r>
              <a:rPr lang="en-US" sz="2000" dirty="0" smtClean="0"/>
              <a:t>Takes a high chief hostage</a:t>
            </a:r>
          </a:p>
          <a:p>
            <a:r>
              <a:rPr lang="en-US" sz="2000" dirty="0" smtClean="0"/>
              <a:t>Captain Cook is stabbed to death in 1779</a:t>
            </a:r>
            <a:endParaRPr lang="en-US" sz="2000" dirty="0"/>
          </a:p>
        </p:txBody>
      </p:sp>
      <p:pic>
        <p:nvPicPr>
          <p:cNvPr id="3074" name="Picture 2" descr="https://upload.wikimedia.org/wikipedia/commons/e/ef/%27Death_of_Captain_James_Cook%27,_oil_on_canvas_by_George_Carter,_178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577" y="-191648"/>
            <a:ext cx="4430334" cy="4248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3650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Kamehameha I   ( The Great ) </a:t>
            </a:r>
            <a:endParaRPr lang="en-US" dirty="0"/>
          </a:p>
        </p:txBody>
      </p:sp>
      <p:sp>
        <p:nvSpPr>
          <p:cNvPr id="3" name="Content Placeholder 2"/>
          <p:cNvSpPr>
            <a:spLocks noGrp="1"/>
          </p:cNvSpPr>
          <p:nvPr>
            <p:ph idx="1"/>
          </p:nvPr>
        </p:nvSpPr>
        <p:spPr/>
        <p:txBody>
          <a:bodyPr>
            <a:normAutofit/>
          </a:bodyPr>
          <a:lstStyle/>
          <a:p>
            <a:r>
              <a:rPr lang="en-US" sz="2400" dirty="0" smtClean="0">
                <a:solidFill>
                  <a:srgbClr val="FFFF00"/>
                </a:solidFill>
              </a:rPr>
              <a:t>Kamehameha I </a:t>
            </a:r>
            <a:r>
              <a:rPr lang="en-US" sz="2400" dirty="0" smtClean="0"/>
              <a:t>conquers the Hawaiian islands</a:t>
            </a:r>
          </a:p>
          <a:p>
            <a:pPr marL="0" indent="0">
              <a:buNone/>
            </a:pPr>
            <a:endParaRPr lang="en-US" sz="2400" dirty="0" smtClean="0"/>
          </a:p>
          <a:p>
            <a:r>
              <a:rPr lang="en-US" sz="2400" dirty="0" smtClean="0"/>
              <a:t>Unites the islands</a:t>
            </a:r>
          </a:p>
          <a:p>
            <a:pPr marL="0" indent="0">
              <a:buNone/>
            </a:pPr>
            <a:endParaRPr lang="en-US" sz="2400" dirty="0" smtClean="0"/>
          </a:p>
          <a:p>
            <a:r>
              <a:rPr lang="en-US" sz="2400" dirty="0" smtClean="0"/>
              <a:t>Formally establishes the </a:t>
            </a:r>
            <a:r>
              <a:rPr lang="en-US" sz="2400" dirty="0" smtClean="0">
                <a:solidFill>
                  <a:srgbClr val="FFFF00"/>
                </a:solidFill>
              </a:rPr>
              <a:t>kingdom of Hawaii in 1810</a:t>
            </a:r>
          </a:p>
          <a:p>
            <a:pPr marL="0" indent="0">
              <a:buNone/>
            </a:pPr>
            <a:endParaRPr lang="en-US" sz="2400" dirty="0" smtClean="0"/>
          </a:p>
          <a:p>
            <a:r>
              <a:rPr lang="en-US" sz="2400" dirty="0" smtClean="0"/>
              <a:t>He ruled until 1819</a:t>
            </a:r>
            <a:endParaRPr lang="en-US" sz="2400" dirty="0"/>
          </a:p>
        </p:txBody>
      </p:sp>
      <p:pic>
        <p:nvPicPr>
          <p:cNvPr id="4098" name="Picture 2" descr="http://www.sun-nation.org/Images/kingdom-hawaii-coat-arm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2515" y="769257"/>
            <a:ext cx="4281714"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6578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www.aloha-hawaii.com/wp-content/uploads/2009/11/wa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800" y="145142"/>
            <a:ext cx="10661372" cy="6487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54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ciaobambino.com/wp-content/uploads/2013/11/King-Kamehameha-the-Grea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931831"/>
            <a:ext cx="5162550" cy="355456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cienceviews.com/photo/browse/SIA208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6041" y="1931832"/>
            <a:ext cx="3133108" cy="3573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869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44433"/>
            <a:ext cx="8596668" cy="45719"/>
          </a:xfrm>
        </p:spPr>
        <p:txBody>
          <a:bodyPr>
            <a:normAutofit fontScale="90000"/>
          </a:bodyPr>
          <a:lstStyle/>
          <a:p>
            <a:endParaRPr lang="en-US" dirty="0"/>
          </a:p>
        </p:txBody>
      </p:sp>
      <p:sp>
        <p:nvSpPr>
          <p:cNvPr id="3" name="Content Placeholder 2"/>
          <p:cNvSpPr>
            <a:spLocks noGrp="1"/>
          </p:cNvSpPr>
          <p:nvPr>
            <p:ph idx="1"/>
          </p:nvPr>
        </p:nvSpPr>
        <p:spPr>
          <a:xfrm>
            <a:off x="677334" y="618186"/>
            <a:ext cx="8596668" cy="6239813"/>
          </a:xfrm>
        </p:spPr>
        <p:txBody>
          <a:bodyPr>
            <a:normAutofit/>
          </a:bodyPr>
          <a:lstStyle/>
          <a:p>
            <a:r>
              <a:rPr lang="en-US" sz="2800" dirty="0" smtClean="0"/>
              <a:t>Kamehameha II ruled 1819-1824</a:t>
            </a:r>
          </a:p>
          <a:p>
            <a:pPr marL="0" indent="0">
              <a:buNone/>
            </a:pPr>
            <a:endParaRPr lang="en-US" sz="2800" dirty="0" smtClean="0"/>
          </a:p>
          <a:p>
            <a:r>
              <a:rPr lang="en-US" sz="2800" dirty="0" smtClean="0"/>
              <a:t>Kamehameha III ruled 1825-1854</a:t>
            </a:r>
          </a:p>
          <a:p>
            <a:pPr marL="0" indent="0">
              <a:buNone/>
            </a:pPr>
            <a:endParaRPr lang="en-US" sz="2800" dirty="0" smtClean="0"/>
          </a:p>
          <a:p>
            <a:r>
              <a:rPr lang="en-US" sz="2800" dirty="0" smtClean="0"/>
              <a:t>Kamehameha IV ruled 1855-1863</a:t>
            </a:r>
          </a:p>
          <a:p>
            <a:pPr marL="0" indent="0">
              <a:buNone/>
            </a:pPr>
            <a:endParaRPr lang="en-US" sz="2800" dirty="0" smtClean="0"/>
          </a:p>
          <a:p>
            <a:r>
              <a:rPr lang="en-US" sz="2800" dirty="0" smtClean="0"/>
              <a:t>Kamehameha V ruled 1863-1872</a:t>
            </a:r>
          </a:p>
          <a:p>
            <a:pPr marL="0" indent="0">
              <a:buNone/>
            </a:pPr>
            <a:endParaRPr lang="en-US" sz="2800" dirty="0" smtClean="0"/>
          </a:p>
          <a:p>
            <a:r>
              <a:rPr lang="en-US" sz="2800" dirty="0" smtClean="0"/>
              <a:t>Lunahilo ruled 1873-1874</a:t>
            </a:r>
          </a:p>
          <a:p>
            <a:r>
              <a:rPr lang="en-US" sz="2800" dirty="0" smtClean="0"/>
              <a:t>Kalakaua ruled 1874-1891</a:t>
            </a:r>
          </a:p>
          <a:p>
            <a:r>
              <a:rPr lang="en-US" sz="2800" dirty="0" smtClean="0"/>
              <a:t>Liliuokalani ruled 1891-1893</a:t>
            </a:r>
            <a:endParaRPr lang="en-US" sz="2800" dirty="0"/>
          </a:p>
        </p:txBody>
      </p:sp>
    </p:spTree>
    <p:extLst>
      <p:ext uri="{BB962C8B-B14F-4D97-AF65-F5344CB8AC3E}">
        <p14:creationId xmlns:p14="http://schemas.microsoft.com/office/powerpoint/2010/main" val="3115605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Polynesian Triangle</a:t>
            </a:r>
            <a:endParaRPr lang="en-US" dirty="0"/>
          </a:p>
        </p:txBody>
      </p:sp>
      <p:sp>
        <p:nvSpPr>
          <p:cNvPr id="3" name="Content Placeholder 2"/>
          <p:cNvSpPr>
            <a:spLocks noGrp="1"/>
          </p:cNvSpPr>
          <p:nvPr>
            <p:ph idx="1"/>
          </p:nvPr>
        </p:nvSpPr>
        <p:spPr/>
        <p:txBody>
          <a:bodyPr/>
          <a:lstStyle/>
          <a:p>
            <a:r>
              <a:rPr lang="en-US" sz="2800" dirty="0" smtClean="0"/>
              <a:t>Stretch of ocean between New Zealand, Easter Island and Hawaii</a:t>
            </a:r>
          </a:p>
          <a:p>
            <a:r>
              <a:rPr lang="en-US" sz="2800" dirty="0" smtClean="0"/>
              <a:t>Each of the groups residing in these areas had related cultures, customs and dialects</a:t>
            </a:r>
          </a:p>
          <a:p>
            <a:r>
              <a:rPr lang="en-US" sz="2800" dirty="0" smtClean="0"/>
              <a:t>Haole- first used to describe non native plants, animals and people</a:t>
            </a:r>
          </a:p>
          <a:p>
            <a:r>
              <a:rPr lang="en-US" sz="2800" dirty="0" smtClean="0"/>
              <a:t>Now used as a description of non native peoples</a:t>
            </a:r>
          </a:p>
          <a:p>
            <a:endParaRPr lang="en-US" dirty="0"/>
          </a:p>
        </p:txBody>
      </p:sp>
    </p:spTree>
    <p:extLst>
      <p:ext uri="{BB962C8B-B14F-4D97-AF65-F5344CB8AC3E}">
        <p14:creationId xmlns:p14="http://schemas.microsoft.com/office/powerpoint/2010/main" val="421049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Pre-contact Hawaii</a:t>
            </a:r>
            <a:endParaRPr lang="en-US" dirty="0"/>
          </a:p>
        </p:txBody>
      </p:sp>
      <p:sp>
        <p:nvSpPr>
          <p:cNvPr id="3" name="Content Placeholder 2"/>
          <p:cNvSpPr>
            <a:spLocks noGrp="1"/>
          </p:cNvSpPr>
          <p:nvPr>
            <p:ph idx="1"/>
          </p:nvPr>
        </p:nvSpPr>
        <p:spPr/>
        <p:txBody>
          <a:bodyPr>
            <a:normAutofit lnSpcReduction="10000"/>
          </a:bodyPr>
          <a:lstStyle/>
          <a:p>
            <a:r>
              <a:rPr lang="en-US" sz="2400" dirty="0" smtClean="0"/>
              <a:t>Each of the 8 inhabited islands were divided into separate districts known as </a:t>
            </a:r>
            <a:r>
              <a:rPr lang="en-US" sz="2400" b="1" i="1" u="sng" dirty="0" smtClean="0">
                <a:solidFill>
                  <a:schemeClr val="accent3"/>
                </a:solidFill>
              </a:rPr>
              <a:t>Okana</a:t>
            </a:r>
          </a:p>
          <a:p>
            <a:endParaRPr lang="en-US" sz="2400" b="1" i="1" u="sng" dirty="0"/>
          </a:p>
          <a:p>
            <a:r>
              <a:rPr lang="en-US" sz="2400" b="1" dirty="0" smtClean="0"/>
              <a:t>Okana ran from the mountains to the sea </a:t>
            </a:r>
          </a:p>
          <a:p>
            <a:endParaRPr lang="en-US" sz="2400" b="1" dirty="0"/>
          </a:p>
          <a:p>
            <a:r>
              <a:rPr lang="en-US" sz="2400" b="1" dirty="0" smtClean="0"/>
              <a:t>Each Okana was then sub divided into </a:t>
            </a:r>
            <a:r>
              <a:rPr lang="en-US" sz="2400" b="1" i="1" u="sng" dirty="0" smtClean="0">
                <a:solidFill>
                  <a:srgbClr val="FFFF00"/>
                </a:solidFill>
              </a:rPr>
              <a:t>Ahupua’a</a:t>
            </a:r>
          </a:p>
          <a:p>
            <a:endParaRPr lang="en-US" sz="2400" b="1" dirty="0"/>
          </a:p>
          <a:p>
            <a:r>
              <a:rPr lang="en-US" sz="2400" b="1" dirty="0" smtClean="0"/>
              <a:t>Ahupua’a also ran in wedge shaped pieces from the mountains to the sea</a:t>
            </a:r>
            <a:endParaRPr lang="en-US" sz="2400" b="1" dirty="0"/>
          </a:p>
        </p:txBody>
      </p:sp>
    </p:spTree>
    <p:extLst>
      <p:ext uri="{BB962C8B-B14F-4D97-AF65-F5344CB8AC3E}">
        <p14:creationId xmlns:p14="http://schemas.microsoft.com/office/powerpoint/2010/main" val="40277120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45719"/>
            <a:ext cx="8596668" cy="45719"/>
          </a:xfrm>
        </p:spPr>
        <p:txBody>
          <a:bodyPr>
            <a:normAutofit fontScale="90000"/>
          </a:bodyPr>
          <a:lstStyle/>
          <a:p>
            <a:endParaRPr lang="en-US" dirty="0"/>
          </a:p>
        </p:txBody>
      </p:sp>
      <p:sp>
        <p:nvSpPr>
          <p:cNvPr id="3" name="Content Placeholder 2"/>
          <p:cNvSpPr>
            <a:spLocks noGrp="1"/>
          </p:cNvSpPr>
          <p:nvPr>
            <p:ph idx="1"/>
          </p:nvPr>
        </p:nvSpPr>
        <p:spPr>
          <a:xfrm>
            <a:off x="145144" y="695459"/>
            <a:ext cx="7547427" cy="5345903"/>
          </a:xfrm>
        </p:spPr>
        <p:txBody>
          <a:bodyPr>
            <a:normAutofit/>
          </a:bodyPr>
          <a:lstStyle/>
          <a:p>
            <a:r>
              <a:rPr lang="en-US" sz="2800" dirty="0" smtClean="0">
                <a:solidFill>
                  <a:srgbClr val="FFFF00"/>
                </a:solidFill>
              </a:rPr>
              <a:t>Taro</a:t>
            </a:r>
            <a:r>
              <a:rPr lang="en-US" sz="2800" dirty="0" smtClean="0"/>
              <a:t>- a root vegetable</a:t>
            </a:r>
          </a:p>
          <a:p>
            <a:pPr marL="0" indent="0">
              <a:buNone/>
            </a:pPr>
            <a:endParaRPr lang="en-US" sz="2800" dirty="0" smtClean="0"/>
          </a:p>
          <a:p>
            <a:r>
              <a:rPr lang="en-US" sz="2800" dirty="0" smtClean="0"/>
              <a:t>But to ancient Hawaiians it was much more than just a plant…</a:t>
            </a:r>
          </a:p>
          <a:p>
            <a:r>
              <a:rPr lang="en-US" sz="2800" dirty="0" smtClean="0"/>
              <a:t>…it was a brother</a:t>
            </a:r>
          </a:p>
          <a:p>
            <a:pPr marL="0" indent="0">
              <a:buNone/>
            </a:pPr>
            <a:endParaRPr lang="en-US" sz="2800" dirty="0" smtClean="0"/>
          </a:p>
          <a:p>
            <a:r>
              <a:rPr lang="en-US" sz="2800" dirty="0" smtClean="0"/>
              <a:t>Earth mother mated with the Sky father</a:t>
            </a:r>
          </a:p>
          <a:p>
            <a:r>
              <a:rPr lang="en-US" sz="2800" dirty="0" smtClean="0"/>
              <a:t>They had a daughter</a:t>
            </a:r>
          </a:p>
          <a:p>
            <a:r>
              <a:rPr lang="en-US" sz="2800" dirty="0" smtClean="0"/>
              <a:t>Then the sky father mates with the daughter</a:t>
            </a:r>
            <a:endParaRPr lang="en-US" sz="2800" dirty="0"/>
          </a:p>
        </p:txBody>
      </p:sp>
      <p:pic>
        <p:nvPicPr>
          <p:cNvPr id="6146" name="Picture 2" descr="http://media-cache-ak0.pinimg.com/736x/af/ac/0f/afac0fa294a824332d0163c89db2bc0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3627" y="2888343"/>
            <a:ext cx="5138374" cy="3969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462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677334" y="206062"/>
            <a:ext cx="8596668" cy="403538"/>
          </a:xfrm>
        </p:spPr>
        <p:txBody>
          <a:bodyPr>
            <a:normAutofit fontScale="90000"/>
          </a:bodyPr>
          <a:lstStyle/>
          <a:p>
            <a:endParaRPr lang="en-US" dirty="0"/>
          </a:p>
        </p:txBody>
      </p:sp>
      <p:sp>
        <p:nvSpPr>
          <p:cNvPr id="3" name="Content Placeholder 2"/>
          <p:cNvSpPr>
            <a:spLocks noGrp="1"/>
          </p:cNvSpPr>
          <p:nvPr>
            <p:ph idx="1"/>
          </p:nvPr>
        </p:nvSpPr>
        <p:spPr>
          <a:xfrm>
            <a:off x="677334" y="824249"/>
            <a:ext cx="8596668" cy="5217114"/>
          </a:xfrm>
        </p:spPr>
        <p:txBody>
          <a:bodyPr>
            <a:normAutofit/>
          </a:bodyPr>
          <a:lstStyle/>
          <a:p>
            <a:r>
              <a:rPr lang="en-US" sz="3200" dirty="0" smtClean="0"/>
              <a:t>The result is as still born baby</a:t>
            </a:r>
          </a:p>
          <a:p>
            <a:r>
              <a:rPr lang="en-US" sz="3200" dirty="0" smtClean="0"/>
              <a:t>It is buried and the first Taro plant grows in this spot</a:t>
            </a:r>
          </a:p>
          <a:p>
            <a:r>
              <a:rPr lang="en-US" sz="3200" dirty="0" smtClean="0"/>
              <a:t>It is called </a:t>
            </a:r>
            <a:r>
              <a:rPr lang="en-US" sz="3200" dirty="0" smtClean="0">
                <a:solidFill>
                  <a:srgbClr val="FFFF00"/>
                </a:solidFill>
              </a:rPr>
              <a:t>Kanaka</a:t>
            </a:r>
            <a:r>
              <a:rPr lang="en-US" sz="3200" dirty="0" smtClean="0"/>
              <a:t> (Human being) </a:t>
            </a:r>
          </a:p>
          <a:p>
            <a:r>
              <a:rPr lang="en-US" sz="3200" dirty="0" smtClean="0"/>
              <a:t>The Taro plant then takes care of all Hawaiian people by providing sustenance for the Hawaiian people</a:t>
            </a:r>
            <a:endParaRPr lang="en-US" sz="3200" dirty="0"/>
          </a:p>
        </p:txBody>
      </p:sp>
    </p:spTree>
    <p:extLst>
      <p:ext uri="{BB962C8B-B14F-4D97-AF65-F5344CB8AC3E}">
        <p14:creationId xmlns:p14="http://schemas.microsoft.com/office/powerpoint/2010/main" val="178937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677334" y="193183"/>
            <a:ext cx="8596668" cy="416417"/>
          </a:xfrm>
        </p:spPr>
        <p:txBody>
          <a:bodyPr>
            <a:normAutofit fontScale="90000"/>
          </a:bodyPr>
          <a:lstStyle/>
          <a:p>
            <a:endParaRPr lang="en-US" dirty="0"/>
          </a:p>
        </p:txBody>
      </p:sp>
      <p:sp>
        <p:nvSpPr>
          <p:cNvPr id="3" name="Content Placeholder 2"/>
          <p:cNvSpPr>
            <a:spLocks noGrp="1"/>
          </p:cNvSpPr>
          <p:nvPr>
            <p:ph idx="1"/>
          </p:nvPr>
        </p:nvSpPr>
        <p:spPr>
          <a:xfrm>
            <a:off x="677334" y="785611"/>
            <a:ext cx="8596668" cy="5255751"/>
          </a:xfrm>
        </p:spPr>
        <p:txBody>
          <a:bodyPr>
            <a:normAutofit/>
          </a:bodyPr>
          <a:lstStyle/>
          <a:p>
            <a:r>
              <a:rPr lang="en-US" sz="2400" dirty="0" smtClean="0"/>
              <a:t>Just prior to the first American missionaries showing up in Hawaii Kamehameha the Great dies</a:t>
            </a:r>
          </a:p>
          <a:p>
            <a:r>
              <a:rPr lang="en-US" sz="2400" dirty="0" smtClean="0"/>
              <a:t>His son </a:t>
            </a:r>
            <a:r>
              <a:rPr lang="en-US" sz="2400" u="sng" dirty="0" smtClean="0"/>
              <a:t>Liholiho</a:t>
            </a:r>
            <a:r>
              <a:rPr lang="en-US" sz="2400" dirty="0" smtClean="0"/>
              <a:t> becomes </a:t>
            </a:r>
            <a:r>
              <a:rPr lang="en-US" sz="2400" dirty="0" smtClean="0">
                <a:solidFill>
                  <a:srgbClr val="FFFF00"/>
                </a:solidFill>
              </a:rPr>
              <a:t>Kamehameha II </a:t>
            </a:r>
          </a:p>
          <a:p>
            <a:r>
              <a:rPr lang="en-US" sz="2400" dirty="0" smtClean="0"/>
              <a:t>The Queen mother is Keopuolani (highest ranking noble in Hawaii)</a:t>
            </a:r>
          </a:p>
          <a:p>
            <a:r>
              <a:rPr lang="en-US" sz="2400" dirty="0" smtClean="0"/>
              <a:t>Her parents were siblings </a:t>
            </a:r>
          </a:p>
          <a:p>
            <a:r>
              <a:rPr lang="en-US" sz="2400" dirty="0" smtClean="0"/>
              <a:t>Brother and sister marriages were prized for concentrating a clans spiritual power or MANA</a:t>
            </a:r>
          </a:p>
          <a:p>
            <a:r>
              <a:rPr lang="en-US" sz="2400" dirty="0" smtClean="0"/>
              <a:t>Therefore a suitable partner for a Hawaiian Chief was his sister</a:t>
            </a:r>
          </a:p>
          <a:p>
            <a:r>
              <a:rPr lang="en-US" sz="2400" dirty="0" smtClean="0"/>
              <a:t>This paring is called a </a:t>
            </a:r>
            <a:r>
              <a:rPr lang="en-US" sz="2400" dirty="0" smtClean="0">
                <a:solidFill>
                  <a:srgbClr val="FFFF00"/>
                </a:solidFill>
              </a:rPr>
              <a:t>PIO</a:t>
            </a:r>
            <a:r>
              <a:rPr lang="en-US" sz="2400" dirty="0" smtClean="0"/>
              <a:t> (meaning a bow, a loop or something bent in on itself)</a:t>
            </a:r>
            <a:endParaRPr lang="en-US" sz="2400" dirty="0"/>
          </a:p>
        </p:txBody>
      </p:sp>
    </p:spTree>
    <p:extLst>
      <p:ext uri="{BB962C8B-B14F-4D97-AF65-F5344CB8AC3E}">
        <p14:creationId xmlns:p14="http://schemas.microsoft.com/office/powerpoint/2010/main" val="27255892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677334" y="502276"/>
            <a:ext cx="8596668" cy="107324"/>
          </a:xfrm>
        </p:spPr>
        <p:txBody>
          <a:bodyPr>
            <a:normAutofit fontScale="90000"/>
          </a:bodyPr>
          <a:lstStyle/>
          <a:p>
            <a:endParaRPr lang="en-US" dirty="0"/>
          </a:p>
        </p:txBody>
      </p:sp>
      <p:sp>
        <p:nvSpPr>
          <p:cNvPr id="3" name="Content Placeholder 2"/>
          <p:cNvSpPr>
            <a:spLocks noGrp="1"/>
          </p:cNvSpPr>
          <p:nvPr>
            <p:ph idx="1"/>
          </p:nvPr>
        </p:nvSpPr>
        <p:spPr>
          <a:xfrm>
            <a:off x="677334" y="837127"/>
            <a:ext cx="8596668" cy="5204235"/>
          </a:xfrm>
        </p:spPr>
        <p:txBody>
          <a:bodyPr>
            <a:normAutofit/>
          </a:bodyPr>
          <a:lstStyle/>
          <a:p>
            <a:r>
              <a:rPr lang="en-US" sz="2400" dirty="0" smtClean="0"/>
              <a:t>The offspring of this type of union would be a chief of the highest rank</a:t>
            </a:r>
          </a:p>
          <a:p>
            <a:r>
              <a:rPr lang="en-US" sz="2400" dirty="0" smtClean="0"/>
              <a:t>The people of this type of union were called </a:t>
            </a:r>
            <a:r>
              <a:rPr lang="en-US" sz="2400" dirty="0" smtClean="0">
                <a:solidFill>
                  <a:srgbClr val="FFFF00"/>
                </a:solidFill>
              </a:rPr>
              <a:t>AKUA</a:t>
            </a:r>
          </a:p>
          <a:p>
            <a:endParaRPr lang="en-US" sz="2400" dirty="0"/>
          </a:p>
          <a:p>
            <a:r>
              <a:rPr lang="en-US" sz="2400" dirty="0" smtClean="0"/>
              <a:t>Following Captain Cook  increased numbers of westerners arrived in the islands and with them they brought</a:t>
            </a:r>
          </a:p>
          <a:p>
            <a:r>
              <a:rPr lang="en-US" sz="2400" dirty="0" smtClean="0"/>
              <a:t>Capitalism</a:t>
            </a:r>
          </a:p>
          <a:p>
            <a:r>
              <a:rPr lang="en-US" sz="2400" dirty="0" smtClean="0"/>
              <a:t>Western political ideas</a:t>
            </a:r>
          </a:p>
          <a:p>
            <a:r>
              <a:rPr lang="en-US" sz="2400" dirty="0" smtClean="0"/>
              <a:t>Christianity </a:t>
            </a:r>
          </a:p>
          <a:p>
            <a:r>
              <a:rPr lang="en-US" sz="2400" dirty="0" smtClean="0"/>
              <a:t>disease</a:t>
            </a:r>
            <a:endParaRPr lang="en-US" sz="2400" dirty="0"/>
          </a:p>
        </p:txBody>
      </p:sp>
    </p:spTree>
    <p:extLst>
      <p:ext uri="{BB962C8B-B14F-4D97-AF65-F5344CB8AC3E}">
        <p14:creationId xmlns:p14="http://schemas.microsoft.com/office/powerpoint/2010/main" val="38284237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677334" y="489397"/>
            <a:ext cx="8596668" cy="120203"/>
          </a:xfrm>
        </p:spPr>
        <p:txBody>
          <a:bodyPr>
            <a:normAutofit fontScale="90000"/>
          </a:bodyPr>
          <a:lstStyle/>
          <a:p>
            <a:endParaRPr lang="en-US" dirty="0"/>
          </a:p>
        </p:txBody>
      </p:sp>
      <p:sp>
        <p:nvSpPr>
          <p:cNvPr id="3" name="Content Placeholder 2"/>
          <p:cNvSpPr>
            <a:spLocks noGrp="1"/>
          </p:cNvSpPr>
          <p:nvPr>
            <p:ph idx="1"/>
          </p:nvPr>
        </p:nvSpPr>
        <p:spPr>
          <a:xfrm>
            <a:off x="677334" y="759855"/>
            <a:ext cx="8596668" cy="5281508"/>
          </a:xfrm>
        </p:spPr>
        <p:txBody>
          <a:bodyPr>
            <a:normAutofit/>
          </a:bodyPr>
          <a:lstStyle/>
          <a:p>
            <a:r>
              <a:rPr lang="en-US" sz="2800" dirty="0" smtClean="0"/>
              <a:t>In just over a hundred years after Cook’s arrival the Hawaiian society changed dramatically</a:t>
            </a:r>
          </a:p>
          <a:p>
            <a:r>
              <a:rPr lang="en-US" sz="2800" dirty="0" smtClean="0"/>
              <a:t>Traditional Hawaiian religion gave way to Christianity</a:t>
            </a:r>
          </a:p>
          <a:p>
            <a:r>
              <a:rPr lang="en-US" sz="2800" dirty="0" smtClean="0"/>
              <a:t>The Hawaiian moral order KAPU changed</a:t>
            </a:r>
          </a:p>
          <a:p>
            <a:r>
              <a:rPr lang="en-US" sz="2800" dirty="0" smtClean="0"/>
              <a:t>The Chiefly form of government was lost</a:t>
            </a:r>
          </a:p>
          <a:p>
            <a:r>
              <a:rPr lang="en-US" sz="2800" dirty="0" smtClean="0"/>
              <a:t>Ultimately Hawaiian Kingdom and sovereignty was lost</a:t>
            </a:r>
          </a:p>
          <a:p>
            <a:r>
              <a:rPr lang="en-US" sz="2800" dirty="0" smtClean="0"/>
              <a:t>Hawaiian culture was significantly changed and at times suppressed </a:t>
            </a:r>
            <a:endParaRPr lang="en-US" sz="2800" dirty="0"/>
          </a:p>
        </p:txBody>
      </p:sp>
    </p:spTree>
    <p:extLst>
      <p:ext uri="{BB962C8B-B14F-4D97-AF65-F5344CB8AC3E}">
        <p14:creationId xmlns:p14="http://schemas.microsoft.com/office/powerpoint/2010/main" val="3962646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3031"/>
            <a:ext cx="8596668" cy="167425"/>
          </a:xfrm>
        </p:spPr>
        <p:txBody>
          <a:bodyPr>
            <a:normAutofit fontScale="90000"/>
          </a:bodyPr>
          <a:lstStyle/>
          <a:p>
            <a:endParaRPr lang="en-US" dirty="0"/>
          </a:p>
        </p:txBody>
      </p:sp>
      <p:sp>
        <p:nvSpPr>
          <p:cNvPr id="3" name="Content Placeholder 2"/>
          <p:cNvSpPr>
            <a:spLocks noGrp="1"/>
          </p:cNvSpPr>
          <p:nvPr>
            <p:ph idx="1"/>
          </p:nvPr>
        </p:nvSpPr>
        <p:spPr>
          <a:xfrm>
            <a:off x="677333" y="708339"/>
            <a:ext cx="9047237" cy="6273032"/>
          </a:xfrm>
        </p:spPr>
        <p:txBody>
          <a:bodyPr>
            <a:normAutofit/>
          </a:bodyPr>
          <a:lstStyle/>
          <a:p>
            <a:r>
              <a:rPr lang="en-US" sz="3600" dirty="0" smtClean="0"/>
              <a:t>It is estimated that anywhere between </a:t>
            </a:r>
            <a:r>
              <a:rPr lang="en-US" sz="3600" u="sng" dirty="0" smtClean="0">
                <a:solidFill>
                  <a:srgbClr val="FFFF00"/>
                </a:solidFill>
              </a:rPr>
              <a:t>300,000 to 1 million </a:t>
            </a:r>
            <a:r>
              <a:rPr lang="en-US" sz="3600" dirty="0" smtClean="0"/>
              <a:t>Hawaiians inhabited the islands </a:t>
            </a:r>
            <a:r>
              <a:rPr lang="en-US" sz="3600" u="sng" dirty="0" smtClean="0"/>
              <a:t>pre 1778</a:t>
            </a:r>
          </a:p>
          <a:p>
            <a:endParaRPr lang="en-US" sz="3600" u="sng" dirty="0" smtClean="0"/>
          </a:p>
          <a:p>
            <a:r>
              <a:rPr lang="en-US" sz="3600" dirty="0" smtClean="0"/>
              <a:t>By 1840 diseases had taken such a toll that the population was reduced to </a:t>
            </a:r>
            <a:r>
              <a:rPr lang="en-US" sz="3600" dirty="0" smtClean="0">
                <a:solidFill>
                  <a:srgbClr val="FFFF00"/>
                </a:solidFill>
              </a:rPr>
              <a:t>less than 100,000</a:t>
            </a:r>
          </a:p>
          <a:p>
            <a:pPr marL="0" indent="0">
              <a:buNone/>
            </a:pPr>
            <a:endParaRPr lang="en-US" sz="3600" dirty="0" smtClean="0">
              <a:solidFill>
                <a:srgbClr val="FFFF00"/>
              </a:solidFill>
            </a:endParaRPr>
          </a:p>
          <a:p>
            <a:r>
              <a:rPr lang="en-US" sz="3600" dirty="0" smtClean="0"/>
              <a:t>By </a:t>
            </a:r>
            <a:r>
              <a:rPr lang="en-US" sz="3600" u="sng" dirty="0" smtClean="0"/>
              <a:t>1890 there were less than 40,000</a:t>
            </a:r>
            <a:r>
              <a:rPr lang="en-US" sz="3600" dirty="0" smtClean="0"/>
              <a:t> native Hawaiians </a:t>
            </a:r>
          </a:p>
          <a:p>
            <a:endParaRPr lang="en-US" dirty="0"/>
          </a:p>
        </p:txBody>
      </p:sp>
    </p:spTree>
    <p:extLst>
      <p:ext uri="{BB962C8B-B14F-4D97-AF65-F5344CB8AC3E}">
        <p14:creationId xmlns:p14="http://schemas.microsoft.com/office/powerpoint/2010/main" val="32111256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06061"/>
            <a:ext cx="8596668" cy="128789"/>
          </a:xfrm>
        </p:spPr>
        <p:txBody>
          <a:bodyPr>
            <a:normAutofit fontScale="90000"/>
          </a:bodyPr>
          <a:lstStyle/>
          <a:p>
            <a:endParaRPr lang="en-US" dirty="0"/>
          </a:p>
        </p:txBody>
      </p:sp>
      <p:sp>
        <p:nvSpPr>
          <p:cNvPr id="3" name="Content Placeholder 2"/>
          <p:cNvSpPr>
            <a:spLocks noGrp="1"/>
          </p:cNvSpPr>
          <p:nvPr>
            <p:ph idx="1"/>
          </p:nvPr>
        </p:nvSpPr>
        <p:spPr>
          <a:xfrm>
            <a:off x="677334" y="656823"/>
            <a:ext cx="8596668" cy="5384539"/>
          </a:xfrm>
        </p:spPr>
        <p:txBody>
          <a:bodyPr>
            <a:normAutofit/>
          </a:bodyPr>
          <a:lstStyle/>
          <a:p>
            <a:r>
              <a:rPr lang="en-US" sz="2800" dirty="0" smtClean="0"/>
              <a:t>Western missionaries arrive in the 1820s</a:t>
            </a:r>
          </a:p>
          <a:p>
            <a:r>
              <a:rPr lang="en-US" sz="2800" dirty="0" smtClean="0"/>
              <a:t>Traders and merchants interested in Sandalwood</a:t>
            </a:r>
          </a:p>
          <a:p>
            <a:r>
              <a:rPr lang="en-US" sz="2800" dirty="0" smtClean="0"/>
              <a:t>Whalers</a:t>
            </a:r>
          </a:p>
          <a:p>
            <a:r>
              <a:rPr lang="en-US" sz="2800" dirty="0" smtClean="0"/>
              <a:t>In </a:t>
            </a:r>
            <a:r>
              <a:rPr lang="en-US" sz="2800" u="sng" dirty="0" smtClean="0">
                <a:solidFill>
                  <a:srgbClr val="FFFF00"/>
                </a:solidFill>
              </a:rPr>
              <a:t>1839 </a:t>
            </a:r>
            <a:r>
              <a:rPr lang="en-US" sz="2800" dirty="0" smtClean="0"/>
              <a:t>French Catholic priests arrived and attempt to establish a mission</a:t>
            </a:r>
          </a:p>
          <a:p>
            <a:r>
              <a:rPr lang="en-US" sz="2800" dirty="0" smtClean="0"/>
              <a:t>This was opposed by the anti-Catholic Calvinists (missionaries from New England)</a:t>
            </a:r>
          </a:p>
          <a:p>
            <a:r>
              <a:rPr lang="en-US" sz="2800" dirty="0" smtClean="0"/>
              <a:t>By this time the New England missionaries had become advisors to the </a:t>
            </a:r>
            <a:r>
              <a:rPr lang="en-US" sz="2800" dirty="0" err="1" smtClean="0">
                <a:solidFill>
                  <a:srgbClr val="FFFF00"/>
                </a:solidFill>
              </a:rPr>
              <a:t>Moi</a:t>
            </a:r>
            <a:r>
              <a:rPr lang="en-US" sz="2800" dirty="0"/>
              <a:t> </a:t>
            </a:r>
            <a:r>
              <a:rPr lang="en-US" sz="2800" dirty="0" smtClean="0"/>
              <a:t>or </a:t>
            </a:r>
            <a:r>
              <a:rPr lang="en-US" sz="2800" u="sng" dirty="0" smtClean="0"/>
              <a:t>Monarch</a:t>
            </a:r>
          </a:p>
          <a:p>
            <a:r>
              <a:rPr lang="en-US" sz="2800" dirty="0" smtClean="0"/>
              <a:t>So the Catholic priests are sent away</a:t>
            </a:r>
            <a:endParaRPr lang="en-US" sz="2800" dirty="0"/>
          </a:p>
        </p:txBody>
      </p:sp>
    </p:spTree>
    <p:extLst>
      <p:ext uri="{BB962C8B-B14F-4D97-AF65-F5344CB8AC3E}">
        <p14:creationId xmlns:p14="http://schemas.microsoft.com/office/powerpoint/2010/main" val="36720783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677334" y="-227527"/>
            <a:ext cx="8596668" cy="455054"/>
          </a:xfrm>
        </p:spPr>
        <p:txBody>
          <a:bodyPr>
            <a:normAutofit fontScale="90000"/>
          </a:bodyPr>
          <a:lstStyle/>
          <a:p>
            <a:endParaRPr lang="en-US" dirty="0"/>
          </a:p>
        </p:txBody>
      </p:sp>
      <p:sp>
        <p:nvSpPr>
          <p:cNvPr id="3" name="Content Placeholder 2"/>
          <p:cNvSpPr>
            <a:spLocks noGrp="1"/>
          </p:cNvSpPr>
          <p:nvPr>
            <p:ph idx="1"/>
          </p:nvPr>
        </p:nvSpPr>
        <p:spPr>
          <a:xfrm>
            <a:off x="677334" y="515155"/>
            <a:ext cx="8596668" cy="5526207"/>
          </a:xfrm>
        </p:spPr>
        <p:txBody>
          <a:bodyPr>
            <a:normAutofit/>
          </a:bodyPr>
          <a:lstStyle/>
          <a:p>
            <a:r>
              <a:rPr lang="en-US" sz="2000" dirty="0" smtClean="0"/>
              <a:t>Then in July 1839 a French Warship arrived in Honolulu and made several demands</a:t>
            </a:r>
          </a:p>
          <a:p>
            <a:pPr lvl="1"/>
            <a:r>
              <a:rPr lang="en-US" sz="2000" dirty="0" smtClean="0"/>
              <a:t>1-French priests are to be allowed to establish a mission</a:t>
            </a:r>
          </a:p>
          <a:p>
            <a:pPr lvl="1"/>
            <a:r>
              <a:rPr lang="en-US" sz="2000" dirty="0" smtClean="0"/>
              <a:t>2- that  a land grant be established for such a mission</a:t>
            </a:r>
          </a:p>
          <a:p>
            <a:pPr lvl="1"/>
            <a:r>
              <a:rPr lang="en-US" sz="2000" dirty="0" smtClean="0"/>
              <a:t>3- the Hawaiian government pay ($20,000) </a:t>
            </a:r>
          </a:p>
          <a:p>
            <a:pPr lvl="1"/>
            <a:endParaRPr lang="en-US" sz="2000" dirty="0"/>
          </a:p>
          <a:p>
            <a:pPr lvl="1"/>
            <a:r>
              <a:rPr lang="en-US" sz="2000" dirty="0" smtClean="0"/>
              <a:t>If the demands were not met they would declare war on Hawaii</a:t>
            </a:r>
          </a:p>
          <a:p>
            <a:pPr lvl="1"/>
            <a:endParaRPr lang="en-US" sz="2000" dirty="0"/>
          </a:p>
          <a:p>
            <a:pPr lvl="1"/>
            <a:r>
              <a:rPr lang="en-US" sz="2000" dirty="0" smtClean="0"/>
              <a:t>The demands were met</a:t>
            </a:r>
          </a:p>
          <a:p>
            <a:pPr lvl="1"/>
            <a:endParaRPr lang="en-US" sz="2000" dirty="0"/>
          </a:p>
          <a:p>
            <a:pPr lvl="1"/>
            <a:r>
              <a:rPr lang="en-US" sz="2000" dirty="0" smtClean="0"/>
              <a:t>This incident impressed on Kamehameha III that Hawaii was vulnerable to the great western powers ( France, Great Britain, United States)</a:t>
            </a:r>
          </a:p>
        </p:txBody>
      </p:sp>
    </p:spTree>
    <p:extLst>
      <p:ext uri="{BB962C8B-B14F-4D97-AF65-F5344CB8AC3E}">
        <p14:creationId xmlns:p14="http://schemas.microsoft.com/office/powerpoint/2010/main" val="6812839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60343"/>
            <a:ext cx="8596668" cy="45719"/>
          </a:xfrm>
        </p:spPr>
        <p:txBody>
          <a:bodyPr>
            <a:normAutofit fontScale="90000"/>
          </a:bodyPr>
          <a:lstStyle/>
          <a:p>
            <a:endParaRPr lang="en-US" dirty="0"/>
          </a:p>
        </p:txBody>
      </p:sp>
      <p:sp>
        <p:nvSpPr>
          <p:cNvPr id="3" name="Content Placeholder 2"/>
          <p:cNvSpPr>
            <a:spLocks noGrp="1"/>
          </p:cNvSpPr>
          <p:nvPr>
            <p:ph idx="1"/>
          </p:nvPr>
        </p:nvSpPr>
        <p:spPr>
          <a:xfrm>
            <a:off x="677334" y="624113"/>
            <a:ext cx="9192380" cy="6110515"/>
          </a:xfrm>
        </p:spPr>
        <p:txBody>
          <a:bodyPr>
            <a:normAutofit/>
          </a:bodyPr>
          <a:lstStyle/>
          <a:p>
            <a:r>
              <a:rPr lang="en-US" sz="2000" dirty="0" smtClean="0"/>
              <a:t>King Kamehameha III realized that certain steps were needed in order for Hawaiian sovereignty to be recognized and for Hawaii to be less vulnerable to colonization</a:t>
            </a:r>
          </a:p>
          <a:p>
            <a:r>
              <a:rPr lang="en-US" sz="2000" dirty="0" smtClean="0"/>
              <a:t>So later in 1839 he issues the </a:t>
            </a:r>
            <a:r>
              <a:rPr lang="en-US" sz="2000" dirty="0" smtClean="0">
                <a:solidFill>
                  <a:srgbClr val="FFFF00"/>
                </a:solidFill>
              </a:rPr>
              <a:t>HAWAIIAN DECLARATION OF RIGHTS</a:t>
            </a:r>
          </a:p>
          <a:p>
            <a:r>
              <a:rPr lang="en-US" sz="2000" dirty="0" smtClean="0"/>
              <a:t>Hawaii was an absolute Monarchy before this act</a:t>
            </a:r>
          </a:p>
          <a:p>
            <a:r>
              <a:rPr lang="en-US" sz="2000" dirty="0" smtClean="0"/>
              <a:t>So this was a movement away from an absolute monarchy to a constitutional monarchy</a:t>
            </a:r>
          </a:p>
          <a:p>
            <a:r>
              <a:rPr lang="en-US" sz="2000" dirty="0" smtClean="0"/>
              <a:t>The Hawaiian Declaration of Rights served as the pre-amble to the </a:t>
            </a:r>
            <a:r>
              <a:rPr lang="en-US" sz="2000" b="1" u="sng" dirty="0" smtClean="0">
                <a:solidFill>
                  <a:srgbClr val="FFFF00"/>
                </a:solidFill>
              </a:rPr>
              <a:t>Hawaiian Constitution of 1840</a:t>
            </a:r>
          </a:p>
          <a:p>
            <a:r>
              <a:rPr lang="en-US" sz="2000" b="1" u="sng" dirty="0" smtClean="0"/>
              <a:t>The Hawaiian Constitution </a:t>
            </a:r>
            <a:r>
              <a:rPr lang="en-US" sz="2000" b="1" dirty="0"/>
              <a:t>	</a:t>
            </a:r>
            <a:r>
              <a:rPr lang="en-US" sz="2000" b="1" dirty="0" smtClean="0"/>
              <a:t>Established a </a:t>
            </a:r>
            <a:r>
              <a:rPr lang="en-US" sz="2000" b="1" dirty="0" smtClean="0">
                <a:solidFill>
                  <a:srgbClr val="FFFF00"/>
                </a:solidFill>
              </a:rPr>
              <a:t>House of Nobles </a:t>
            </a:r>
            <a:r>
              <a:rPr lang="en-US" sz="2000" b="1" dirty="0" smtClean="0"/>
              <a:t>(comprised of Chiefs) and an </a:t>
            </a:r>
            <a:r>
              <a:rPr lang="en-US" sz="2000" b="1" dirty="0" smtClean="0">
                <a:solidFill>
                  <a:srgbClr val="FFFF00"/>
                </a:solidFill>
              </a:rPr>
              <a:t>elected Legislature </a:t>
            </a:r>
            <a:r>
              <a:rPr lang="en-US" sz="2000" b="1" dirty="0" smtClean="0"/>
              <a:t>to pass laws in concert with the Nobles</a:t>
            </a:r>
          </a:p>
          <a:p>
            <a:pPr marL="0" indent="0">
              <a:buNone/>
            </a:pPr>
            <a:r>
              <a:rPr lang="en-US" sz="2000" dirty="0" smtClean="0"/>
              <a:t>Hawaiian Representatives traveled to the United States, Great Britain and France to obtain recognition of Hawaiian Independence</a:t>
            </a:r>
            <a:endParaRPr lang="en-US" sz="2000" dirty="0"/>
          </a:p>
        </p:txBody>
      </p:sp>
    </p:spTree>
    <p:extLst>
      <p:ext uri="{BB962C8B-B14F-4D97-AF65-F5344CB8AC3E}">
        <p14:creationId xmlns:p14="http://schemas.microsoft.com/office/powerpoint/2010/main" val="22384342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677334" y="0"/>
            <a:ext cx="8596668" cy="609600"/>
          </a:xfrm>
        </p:spPr>
        <p:txBody>
          <a:bodyPr>
            <a:normAutofit fontScale="90000"/>
          </a:bodyPr>
          <a:lstStyle/>
          <a:p>
            <a:endParaRPr lang="en-US" dirty="0"/>
          </a:p>
        </p:txBody>
      </p:sp>
      <p:sp>
        <p:nvSpPr>
          <p:cNvPr id="3" name="Content Placeholder 2"/>
          <p:cNvSpPr>
            <a:spLocks noGrp="1"/>
          </p:cNvSpPr>
          <p:nvPr>
            <p:ph idx="1"/>
          </p:nvPr>
        </p:nvSpPr>
        <p:spPr>
          <a:xfrm>
            <a:off x="677334" y="838200"/>
            <a:ext cx="8771466" cy="5803899"/>
          </a:xfrm>
        </p:spPr>
        <p:txBody>
          <a:bodyPr>
            <a:normAutofit lnSpcReduction="10000"/>
          </a:bodyPr>
          <a:lstStyle/>
          <a:p>
            <a:r>
              <a:rPr lang="en-US" sz="2400" b="1" dirty="0" smtClean="0"/>
              <a:t>While the Hawaiian representatives were on their journey to secure international recognition for Hawaii  the British Consul became involved in a land dispute </a:t>
            </a:r>
          </a:p>
          <a:p>
            <a:endParaRPr lang="en-US" sz="2400" b="1" dirty="0"/>
          </a:p>
          <a:p>
            <a:r>
              <a:rPr lang="en-US" sz="2400" b="1" dirty="0" smtClean="0">
                <a:solidFill>
                  <a:srgbClr val="FFFF00"/>
                </a:solidFill>
              </a:rPr>
              <a:t>Lord George Paulet </a:t>
            </a:r>
            <a:r>
              <a:rPr lang="en-US" sz="2400" b="1" dirty="0" smtClean="0"/>
              <a:t>(A British Naval Commander) demanded land in Hawaii and threatened war </a:t>
            </a:r>
          </a:p>
          <a:p>
            <a:r>
              <a:rPr lang="en-US" sz="2400" b="1" dirty="0" smtClean="0"/>
              <a:t>Under protest the </a:t>
            </a:r>
            <a:r>
              <a:rPr lang="en-US" sz="2400" b="1" dirty="0" err="1" smtClean="0"/>
              <a:t>Moi</a:t>
            </a:r>
            <a:r>
              <a:rPr lang="en-US" sz="2400" b="1" dirty="0" smtClean="0"/>
              <a:t> (monarch) </a:t>
            </a:r>
            <a:r>
              <a:rPr lang="en-US" sz="2400" b="1" u="sng" dirty="0" smtClean="0"/>
              <a:t>Kamehameha III </a:t>
            </a:r>
            <a:r>
              <a:rPr lang="en-US" sz="2400" b="1" dirty="0" smtClean="0"/>
              <a:t>provisionally ceded the sovereignty of Hawaii to Paulet until </a:t>
            </a:r>
            <a:r>
              <a:rPr lang="en-US" sz="2400" b="1" u="sng" dirty="0" smtClean="0"/>
              <a:t>Queen Victoria </a:t>
            </a:r>
            <a:r>
              <a:rPr lang="en-US" sz="2400" b="1" dirty="0" smtClean="0"/>
              <a:t>could be appraised of the conflict</a:t>
            </a:r>
          </a:p>
          <a:p>
            <a:r>
              <a:rPr lang="en-US" sz="2400" b="1" dirty="0" smtClean="0"/>
              <a:t>When the Queen found out she disavowed Paulet’s actions and restored Hawaii’s sovereignty ( July 31, 1843)</a:t>
            </a:r>
          </a:p>
          <a:p>
            <a:r>
              <a:rPr lang="en-US" sz="2400" b="1" dirty="0" smtClean="0"/>
              <a:t>For the next 50 years this was celebrated in Hawaii as </a:t>
            </a:r>
            <a:r>
              <a:rPr lang="en-US" sz="2400" b="1" dirty="0" smtClean="0">
                <a:solidFill>
                  <a:srgbClr val="FFFF00"/>
                </a:solidFill>
              </a:rPr>
              <a:t>Restoration Day</a:t>
            </a:r>
          </a:p>
          <a:p>
            <a:endParaRPr lang="en-US" dirty="0"/>
          </a:p>
        </p:txBody>
      </p:sp>
    </p:spTree>
    <p:extLst>
      <p:ext uri="{BB962C8B-B14F-4D97-AF65-F5344CB8AC3E}">
        <p14:creationId xmlns:p14="http://schemas.microsoft.com/office/powerpoint/2010/main" val="2356627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677334" y="412124"/>
            <a:ext cx="8596668" cy="197476"/>
          </a:xfrm>
        </p:spPr>
        <p:txBody>
          <a:bodyPr>
            <a:normAutofit fontScale="90000"/>
          </a:bodyPr>
          <a:lstStyle/>
          <a:p>
            <a:endParaRPr lang="en-US" dirty="0"/>
          </a:p>
        </p:txBody>
      </p:sp>
      <p:sp>
        <p:nvSpPr>
          <p:cNvPr id="3" name="Content Placeholder 2"/>
          <p:cNvSpPr>
            <a:spLocks noGrp="1"/>
          </p:cNvSpPr>
          <p:nvPr>
            <p:ph idx="1"/>
          </p:nvPr>
        </p:nvSpPr>
        <p:spPr>
          <a:xfrm>
            <a:off x="677334" y="785611"/>
            <a:ext cx="8596668" cy="5255751"/>
          </a:xfrm>
        </p:spPr>
        <p:txBody>
          <a:bodyPr>
            <a:normAutofit lnSpcReduction="10000"/>
          </a:bodyPr>
          <a:lstStyle/>
          <a:p>
            <a:r>
              <a:rPr lang="en-US" sz="2400" b="1" dirty="0" smtClean="0"/>
              <a:t>Each Ahupua’a was then fashioned into </a:t>
            </a:r>
            <a:r>
              <a:rPr lang="en-US" sz="2400" b="1" i="1" u="sng" dirty="0" smtClean="0">
                <a:solidFill>
                  <a:srgbClr val="FFFF00"/>
                </a:solidFill>
              </a:rPr>
              <a:t>ili </a:t>
            </a:r>
            <a:r>
              <a:rPr lang="en-US" sz="2400" b="1" dirty="0" smtClean="0"/>
              <a:t>on which resided the </a:t>
            </a:r>
            <a:r>
              <a:rPr lang="en-US" sz="2400" b="1" i="1" u="sng" dirty="0" smtClean="0">
                <a:solidFill>
                  <a:srgbClr val="FFFF00"/>
                </a:solidFill>
              </a:rPr>
              <a:t>Ohana</a:t>
            </a:r>
            <a:r>
              <a:rPr lang="en-US" sz="2400" b="1" dirty="0" smtClean="0"/>
              <a:t> (or extended families) who cultivated the land</a:t>
            </a:r>
          </a:p>
          <a:p>
            <a:endParaRPr lang="en-US" sz="2400" b="1" i="1" u="sng" dirty="0"/>
          </a:p>
          <a:p>
            <a:r>
              <a:rPr lang="en-US" sz="2400" b="1" dirty="0" smtClean="0"/>
              <a:t>The Ohana was the core economic unit in Hawaiian society</a:t>
            </a:r>
          </a:p>
          <a:p>
            <a:endParaRPr lang="en-US" sz="2400" b="1" dirty="0"/>
          </a:p>
          <a:p>
            <a:endParaRPr lang="en-US" sz="2400" b="1" dirty="0" smtClean="0"/>
          </a:p>
          <a:p>
            <a:r>
              <a:rPr lang="en-US" sz="2400" b="1" dirty="0" smtClean="0"/>
              <a:t>No currency</a:t>
            </a:r>
          </a:p>
          <a:p>
            <a:endParaRPr lang="en-US" sz="2400" b="1" dirty="0"/>
          </a:p>
          <a:p>
            <a:r>
              <a:rPr lang="en-US" sz="2400" b="1" dirty="0" smtClean="0"/>
              <a:t>Thus there existed no idea of financial profit from exchange</a:t>
            </a:r>
            <a:endParaRPr lang="en-US" sz="2400" b="1" dirty="0"/>
          </a:p>
        </p:txBody>
      </p:sp>
    </p:spTree>
    <p:extLst>
      <p:ext uri="{BB962C8B-B14F-4D97-AF65-F5344CB8AC3E}">
        <p14:creationId xmlns:p14="http://schemas.microsoft.com/office/powerpoint/2010/main" val="38893381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677334" y="444500"/>
            <a:ext cx="8596668" cy="165100"/>
          </a:xfrm>
        </p:spPr>
        <p:txBody>
          <a:bodyPr>
            <a:normAutofit fontScale="90000"/>
          </a:bodyPr>
          <a:lstStyle/>
          <a:p>
            <a:endParaRPr lang="en-US" dirty="0"/>
          </a:p>
        </p:txBody>
      </p:sp>
      <p:sp>
        <p:nvSpPr>
          <p:cNvPr id="3" name="Content Placeholder 2"/>
          <p:cNvSpPr>
            <a:spLocks noGrp="1"/>
          </p:cNvSpPr>
          <p:nvPr>
            <p:ph idx="1"/>
          </p:nvPr>
        </p:nvSpPr>
        <p:spPr>
          <a:xfrm>
            <a:off x="677334" y="850901"/>
            <a:ext cx="8596668" cy="5190462"/>
          </a:xfrm>
        </p:spPr>
        <p:txBody>
          <a:bodyPr>
            <a:normAutofit/>
          </a:bodyPr>
          <a:lstStyle/>
          <a:p>
            <a:r>
              <a:rPr lang="en-US" sz="2400" dirty="0" smtClean="0"/>
              <a:t>Meanwhile…the Hawaiian representative that journeyed to the United States received a verbal (but not written) agreement to respect Hawaiian sovereignty from </a:t>
            </a:r>
            <a:r>
              <a:rPr lang="en-US" sz="2400" u="sng" dirty="0" smtClean="0"/>
              <a:t>President John Tyler</a:t>
            </a:r>
          </a:p>
          <a:p>
            <a:r>
              <a:rPr lang="en-US" sz="2400" dirty="0" smtClean="0"/>
              <a:t>On November 28, 1843 Hawaiian representatives obtained signatures of officials from both Great Britain and France that recognized Hawaii as an independent nation and a member of the family of nations</a:t>
            </a:r>
          </a:p>
          <a:p>
            <a:r>
              <a:rPr lang="en-US" sz="2400" dirty="0" smtClean="0"/>
              <a:t>November 28 was then officially celebrated as </a:t>
            </a:r>
            <a:r>
              <a:rPr lang="en-US" sz="2400" dirty="0" smtClean="0">
                <a:solidFill>
                  <a:srgbClr val="FFFF00"/>
                </a:solidFill>
              </a:rPr>
              <a:t>Independence Day </a:t>
            </a:r>
            <a:r>
              <a:rPr lang="en-US" sz="2400" dirty="0" smtClean="0"/>
              <a:t>in Hawaii</a:t>
            </a:r>
            <a:endParaRPr lang="en-US" sz="2400" dirty="0"/>
          </a:p>
        </p:txBody>
      </p:sp>
    </p:spTree>
    <p:extLst>
      <p:ext uri="{BB962C8B-B14F-4D97-AF65-F5344CB8AC3E}">
        <p14:creationId xmlns:p14="http://schemas.microsoft.com/office/powerpoint/2010/main" val="8395771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677334" y="317500"/>
            <a:ext cx="8596668" cy="292100"/>
          </a:xfrm>
        </p:spPr>
        <p:txBody>
          <a:bodyPr>
            <a:normAutofit fontScale="90000"/>
          </a:bodyPr>
          <a:lstStyle/>
          <a:p>
            <a:endParaRPr lang="en-US" dirty="0"/>
          </a:p>
        </p:txBody>
      </p:sp>
      <p:sp>
        <p:nvSpPr>
          <p:cNvPr id="3" name="Content Placeholder 2"/>
          <p:cNvSpPr>
            <a:spLocks noGrp="1"/>
          </p:cNvSpPr>
          <p:nvPr>
            <p:ph idx="1"/>
          </p:nvPr>
        </p:nvSpPr>
        <p:spPr>
          <a:xfrm>
            <a:off x="677334" y="825500"/>
            <a:ext cx="8834966" cy="6032499"/>
          </a:xfrm>
        </p:spPr>
        <p:txBody>
          <a:bodyPr>
            <a:normAutofit/>
          </a:bodyPr>
          <a:lstStyle/>
          <a:p>
            <a:r>
              <a:rPr lang="en-US" sz="2800" dirty="0" smtClean="0">
                <a:solidFill>
                  <a:srgbClr val="FFFF00"/>
                </a:solidFill>
              </a:rPr>
              <a:t>The point- the Hawaiian </a:t>
            </a:r>
            <a:r>
              <a:rPr lang="en-US" sz="2800" dirty="0" err="1" smtClean="0">
                <a:solidFill>
                  <a:srgbClr val="FFFF00"/>
                </a:solidFill>
              </a:rPr>
              <a:t>Moi</a:t>
            </a:r>
            <a:r>
              <a:rPr lang="en-US" sz="2800" dirty="0" smtClean="0">
                <a:solidFill>
                  <a:srgbClr val="FFFF00"/>
                </a:solidFill>
              </a:rPr>
              <a:t> changed the Hawaiian form of governance to resemble a western government and sought international recognition in order to suppress further acts of colonization and Imperialism </a:t>
            </a:r>
          </a:p>
          <a:p>
            <a:r>
              <a:rPr lang="en-US" sz="2800" dirty="0" smtClean="0"/>
              <a:t>Hawaii also established </a:t>
            </a:r>
            <a:r>
              <a:rPr lang="en-US" sz="2800" u="sng" dirty="0" smtClean="0"/>
              <a:t>embassies</a:t>
            </a:r>
            <a:r>
              <a:rPr lang="en-US" sz="2800" dirty="0" smtClean="0"/>
              <a:t> in foreign countries including the United States, Great Britain and France</a:t>
            </a:r>
          </a:p>
          <a:p>
            <a:r>
              <a:rPr lang="en-US" sz="2800" dirty="0" smtClean="0"/>
              <a:t>In order to better understand western governments Hawaiian Kings began to employ the assistance of American born advisors (missionaries and their descendants) in the government</a:t>
            </a:r>
          </a:p>
          <a:p>
            <a:endParaRPr lang="en-US" dirty="0"/>
          </a:p>
        </p:txBody>
      </p:sp>
    </p:spTree>
    <p:extLst>
      <p:ext uri="{BB962C8B-B14F-4D97-AF65-F5344CB8AC3E}">
        <p14:creationId xmlns:p14="http://schemas.microsoft.com/office/powerpoint/2010/main" val="21796478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50800"/>
          </a:xfrm>
        </p:spPr>
        <p:txBody>
          <a:bodyPr>
            <a:normAutofit fontScale="90000"/>
          </a:bodyPr>
          <a:lstStyle/>
          <a:p>
            <a:endParaRPr lang="en-US" dirty="0"/>
          </a:p>
        </p:txBody>
      </p:sp>
      <p:sp>
        <p:nvSpPr>
          <p:cNvPr id="3" name="Content Placeholder 2"/>
          <p:cNvSpPr>
            <a:spLocks noGrp="1"/>
          </p:cNvSpPr>
          <p:nvPr>
            <p:ph idx="1"/>
          </p:nvPr>
        </p:nvSpPr>
        <p:spPr>
          <a:xfrm>
            <a:off x="677334" y="1028700"/>
            <a:ext cx="8784166" cy="5575299"/>
          </a:xfrm>
        </p:spPr>
        <p:txBody>
          <a:bodyPr>
            <a:noAutofit/>
          </a:bodyPr>
          <a:lstStyle/>
          <a:p>
            <a:r>
              <a:rPr lang="en-US" sz="2400" dirty="0" smtClean="0"/>
              <a:t>Between 1848-50 King Kamehameha III gave in to </a:t>
            </a:r>
            <a:r>
              <a:rPr lang="en-US" sz="2400" dirty="0" err="1" smtClean="0"/>
              <a:t>Haole</a:t>
            </a:r>
            <a:r>
              <a:rPr lang="en-US" sz="2400" dirty="0" smtClean="0"/>
              <a:t> advisors and institutes the </a:t>
            </a:r>
            <a:r>
              <a:rPr lang="en-US" sz="2400" b="1" i="1" u="sng" dirty="0" err="1" smtClean="0">
                <a:solidFill>
                  <a:srgbClr val="FFFF00"/>
                </a:solidFill>
              </a:rPr>
              <a:t>Mahele</a:t>
            </a:r>
            <a:r>
              <a:rPr lang="en-US" sz="2400" b="1" i="1" u="sng" dirty="0" smtClean="0"/>
              <a:t> </a:t>
            </a:r>
            <a:r>
              <a:rPr lang="en-US" sz="2400" dirty="0" smtClean="0"/>
              <a:t>system </a:t>
            </a:r>
          </a:p>
          <a:p>
            <a:r>
              <a:rPr lang="en-US" sz="2400" dirty="0" smtClean="0"/>
              <a:t>The </a:t>
            </a:r>
            <a:r>
              <a:rPr lang="en-US" sz="2400" dirty="0" err="1" smtClean="0"/>
              <a:t>Mahele</a:t>
            </a:r>
            <a:r>
              <a:rPr lang="en-US" sz="2400" dirty="0" smtClean="0"/>
              <a:t> system – or division of lands meant that…</a:t>
            </a:r>
          </a:p>
          <a:p>
            <a:r>
              <a:rPr lang="en-US" sz="2400" dirty="0" smtClean="0"/>
              <a:t>No longer would the land be divided up into OKANA (districts of land running from the mountains to the sea)</a:t>
            </a:r>
          </a:p>
          <a:p>
            <a:r>
              <a:rPr lang="en-US" sz="2400" dirty="0" smtClean="0"/>
              <a:t>No longer would the OKANA be subdivided into AHUPUA’A</a:t>
            </a:r>
          </a:p>
          <a:p>
            <a:r>
              <a:rPr lang="en-US" sz="2400" dirty="0" smtClean="0"/>
              <a:t>No longer would the OHANA cultivate the land in the same way</a:t>
            </a:r>
          </a:p>
          <a:p>
            <a:r>
              <a:rPr lang="en-US" sz="2400" dirty="0" smtClean="0"/>
              <a:t>No longer would the OHANA be the core economic unit in Hawaii</a:t>
            </a:r>
          </a:p>
          <a:p>
            <a:r>
              <a:rPr lang="en-US" sz="2400" dirty="0" smtClean="0"/>
              <a:t>Instead the OKANA system would be dissolved and the MAHELE system instituted</a:t>
            </a:r>
            <a:endParaRPr lang="en-US" sz="2400" dirty="0"/>
          </a:p>
        </p:txBody>
      </p:sp>
    </p:spTree>
    <p:extLst>
      <p:ext uri="{BB962C8B-B14F-4D97-AF65-F5344CB8AC3E}">
        <p14:creationId xmlns:p14="http://schemas.microsoft.com/office/powerpoint/2010/main" val="42467590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MAHELE</a:t>
            </a:r>
            <a:endParaRPr lang="en-US" dirty="0"/>
          </a:p>
        </p:txBody>
      </p:sp>
      <p:sp>
        <p:nvSpPr>
          <p:cNvPr id="3" name="Content Placeholder 2"/>
          <p:cNvSpPr>
            <a:spLocks noGrp="1"/>
          </p:cNvSpPr>
          <p:nvPr>
            <p:ph idx="1"/>
          </p:nvPr>
        </p:nvSpPr>
        <p:spPr>
          <a:xfrm>
            <a:off x="677333" y="2160589"/>
            <a:ext cx="8854593" cy="4697411"/>
          </a:xfrm>
        </p:spPr>
        <p:txBody>
          <a:bodyPr>
            <a:noAutofit/>
          </a:bodyPr>
          <a:lstStyle/>
          <a:p>
            <a:r>
              <a:rPr lang="en-US" sz="2000" dirty="0" smtClean="0"/>
              <a:t>Under the </a:t>
            </a:r>
            <a:r>
              <a:rPr lang="en-US" sz="2000" dirty="0" err="1" smtClean="0"/>
              <a:t>Mahele</a:t>
            </a:r>
            <a:r>
              <a:rPr lang="en-US" sz="2000" dirty="0" smtClean="0"/>
              <a:t> system for the first time HAOLE or foreigners were allowed to own land</a:t>
            </a:r>
          </a:p>
          <a:p>
            <a:r>
              <a:rPr lang="en-US" sz="2000" dirty="0" smtClean="0"/>
              <a:t>Just prior to this remember that the King shifted the monarchy to a constitutional monarchy to resemble a western government</a:t>
            </a:r>
          </a:p>
          <a:p>
            <a:r>
              <a:rPr lang="en-US" sz="2000" dirty="0" smtClean="0"/>
              <a:t>As Hawaii made this shift </a:t>
            </a:r>
            <a:r>
              <a:rPr lang="en-US" sz="2000" dirty="0" err="1" smtClean="0"/>
              <a:t>Haole’s</a:t>
            </a:r>
            <a:r>
              <a:rPr lang="en-US" sz="2000" dirty="0" smtClean="0"/>
              <a:t> were allowed to participate in the governance of Hawaii</a:t>
            </a:r>
          </a:p>
          <a:p>
            <a:r>
              <a:rPr lang="en-US" sz="2000" dirty="0" smtClean="0"/>
              <a:t>Around 1845 (1845-1847) Something called the </a:t>
            </a:r>
            <a:r>
              <a:rPr lang="en-US" sz="2000" dirty="0" smtClean="0">
                <a:solidFill>
                  <a:srgbClr val="FFFF00"/>
                </a:solidFill>
              </a:rPr>
              <a:t>ORGANIC ACTS </a:t>
            </a:r>
            <a:r>
              <a:rPr lang="en-US" sz="2000" dirty="0" smtClean="0"/>
              <a:t>were drawn up by newly appointed Attorney General </a:t>
            </a:r>
            <a:r>
              <a:rPr lang="en-US" sz="2000" u="sng" dirty="0" smtClean="0"/>
              <a:t>JOHN RICORD </a:t>
            </a:r>
            <a:r>
              <a:rPr lang="en-US" sz="2000" dirty="0" smtClean="0"/>
              <a:t>(A New York lawyer that arrived in Hawaii in 1844)</a:t>
            </a:r>
          </a:p>
          <a:p>
            <a:r>
              <a:rPr lang="en-US" sz="2000" dirty="0" smtClean="0"/>
              <a:t>The provisions of the Organic Acts provided separate departments or ministries under the king to be staffed by senior government officials known as…</a:t>
            </a:r>
            <a:endParaRPr lang="en-US" sz="2000" dirty="0"/>
          </a:p>
        </p:txBody>
      </p:sp>
    </p:spTree>
    <p:extLst>
      <p:ext uri="{BB962C8B-B14F-4D97-AF65-F5344CB8AC3E}">
        <p14:creationId xmlns:p14="http://schemas.microsoft.com/office/powerpoint/2010/main" val="30479716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ORGANIC ACTS</a:t>
            </a:r>
            <a:endParaRPr lang="en-US" dirty="0"/>
          </a:p>
        </p:txBody>
      </p:sp>
      <p:sp>
        <p:nvSpPr>
          <p:cNvPr id="3" name="Content Placeholder 2"/>
          <p:cNvSpPr>
            <a:spLocks noGrp="1"/>
          </p:cNvSpPr>
          <p:nvPr>
            <p:ph idx="1"/>
          </p:nvPr>
        </p:nvSpPr>
        <p:spPr>
          <a:xfrm>
            <a:off x="677333" y="2160589"/>
            <a:ext cx="8799175" cy="4531156"/>
          </a:xfrm>
        </p:spPr>
        <p:txBody>
          <a:bodyPr>
            <a:noAutofit/>
          </a:bodyPr>
          <a:lstStyle/>
          <a:p>
            <a:r>
              <a:rPr lang="en-US" sz="2400" dirty="0" smtClean="0"/>
              <a:t>The Ministry of the Interior</a:t>
            </a:r>
          </a:p>
          <a:p>
            <a:r>
              <a:rPr lang="en-US" sz="2400" dirty="0" smtClean="0"/>
              <a:t>The Ministry of Foreign Affairs</a:t>
            </a:r>
          </a:p>
          <a:p>
            <a:r>
              <a:rPr lang="en-US" sz="2400" dirty="0" smtClean="0"/>
              <a:t>The Ministry of Public Education</a:t>
            </a:r>
          </a:p>
          <a:p>
            <a:r>
              <a:rPr lang="en-US" sz="2400" dirty="0" smtClean="0"/>
              <a:t>The Ministry of the Treasury</a:t>
            </a:r>
          </a:p>
          <a:p>
            <a:r>
              <a:rPr lang="en-US" sz="2400" dirty="0" smtClean="0"/>
              <a:t>More importantly these ministers replaced various functions of the executive (</a:t>
            </a:r>
            <a:r>
              <a:rPr lang="en-US" sz="2400" dirty="0" err="1" smtClean="0"/>
              <a:t>Moi</a:t>
            </a:r>
            <a:r>
              <a:rPr lang="en-US" sz="2400" dirty="0" smtClean="0"/>
              <a:t> or the King) theoretically leaving the King to oversee them all</a:t>
            </a:r>
          </a:p>
          <a:p>
            <a:r>
              <a:rPr lang="en-US" sz="2400" dirty="0" smtClean="0"/>
              <a:t>3 of the first 4 Ministers were HAOLE</a:t>
            </a:r>
          </a:p>
          <a:p>
            <a:r>
              <a:rPr lang="en-US" sz="2400" dirty="0" smtClean="0"/>
              <a:t>2 of them had come to Hawaii as missionaries</a:t>
            </a:r>
            <a:endParaRPr lang="en-US" sz="2400" dirty="0"/>
          </a:p>
        </p:txBody>
      </p:sp>
    </p:spTree>
    <p:extLst>
      <p:ext uri="{BB962C8B-B14F-4D97-AF65-F5344CB8AC3E}">
        <p14:creationId xmlns:p14="http://schemas.microsoft.com/office/powerpoint/2010/main" val="38098048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677334" y="512618"/>
            <a:ext cx="8596668" cy="96982"/>
          </a:xfrm>
        </p:spPr>
        <p:txBody>
          <a:bodyPr>
            <a:normAutofit fontScale="90000"/>
          </a:bodyPr>
          <a:lstStyle/>
          <a:p>
            <a:endParaRPr lang="en-US" dirty="0"/>
          </a:p>
        </p:txBody>
      </p:sp>
      <p:sp>
        <p:nvSpPr>
          <p:cNvPr id="3" name="Content Placeholder 2"/>
          <p:cNvSpPr>
            <a:spLocks noGrp="1"/>
          </p:cNvSpPr>
          <p:nvPr>
            <p:ph idx="1"/>
          </p:nvPr>
        </p:nvSpPr>
        <p:spPr>
          <a:xfrm>
            <a:off x="677334" y="831273"/>
            <a:ext cx="8596668" cy="5210089"/>
          </a:xfrm>
        </p:spPr>
        <p:txBody>
          <a:bodyPr>
            <a:normAutofit/>
          </a:bodyPr>
          <a:lstStyle/>
          <a:p>
            <a:r>
              <a:rPr lang="en-US" sz="2400" dirty="0" smtClean="0"/>
              <a:t>While the </a:t>
            </a:r>
            <a:r>
              <a:rPr lang="en-US" sz="2400" dirty="0" err="1" smtClean="0"/>
              <a:t>Moi</a:t>
            </a:r>
            <a:r>
              <a:rPr lang="en-US" sz="2400" dirty="0" smtClean="0"/>
              <a:t> or King’s intentions were good and he was employing the assistance of foreign born officials in his government to help in the transition from an Indigenous form of governance to a western form…</a:t>
            </a:r>
          </a:p>
          <a:p>
            <a:r>
              <a:rPr lang="en-US" sz="2400" dirty="0" smtClean="0"/>
              <a:t>…his decision was not trusted by the MAKA’AINANA </a:t>
            </a:r>
          </a:p>
          <a:p>
            <a:r>
              <a:rPr lang="en-US" sz="2400" dirty="0" smtClean="0"/>
              <a:t>Theoretically the HOUSE OF NOBLES or ALI’I and the elected legislature were to make laws together it became clear that the </a:t>
            </a:r>
            <a:r>
              <a:rPr lang="en-US" sz="2400" dirty="0" err="1" smtClean="0"/>
              <a:t>Haole</a:t>
            </a:r>
            <a:r>
              <a:rPr lang="en-US" sz="2400" dirty="0" smtClean="0"/>
              <a:t> first ministers had replaced the </a:t>
            </a:r>
            <a:r>
              <a:rPr lang="en-US" sz="2400" dirty="0" err="1" smtClean="0"/>
              <a:t>Ali’I</a:t>
            </a:r>
            <a:r>
              <a:rPr lang="en-US" sz="2400" dirty="0" smtClean="0"/>
              <a:t> as the principle authorities in government (besides the king)</a:t>
            </a:r>
          </a:p>
          <a:p>
            <a:r>
              <a:rPr lang="en-US" sz="2400" dirty="0" smtClean="0"/>
              <a:t>When the </a:t>
            </a:r>
            <a:r>
              <a:rPr lang="en-US" sz="2400" dirty="0" err="1" smtClean="0"/>
              <a:t>Okana</a:t>
            </a:r>
            <a:r>
              <a:rPr lang="en-US" sz="2400" dirty="0" smtClean="0"/>
              <a:t> system was replaced by individual land ownership the </a:t>
            </a:r>
            <a:r>
              <a:rPr lang="en-US" sz="2400" dirty="0" err="1" smtClean="0"/>
              <a:t>Maka’ainana</a:t>
            </a:r>
            <a:r>
              <a:rPr lang="en-US" sz="2400" dirty="0" smtClean="0"/>
              <a:t> lost out</a:t>
            </a:r>
            <a:endParaRPr lang="en-US" sz="2400" dirty="0"/>
          </a:p>
        </p:txBody>
      </p:sp>
    </p:spTree>
    <p:extLst>
      <p:ext uri="{BB962C8B-B14F-4D97-AF65-F5344CB8AC3E}">
        <p14:creationId xmlns:p14="http://schemas.microsoft.com/office/powerpoint/2010/main" val="16025802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45719"/>
          </a:xfrm>
        </p:spPr>
        <p:txBody>
          <a:bodyPr>
            <a:normAutofit fontScale="90000"/>
          </a:bodyPr>
          <a:lstStyle/>
          <a:p>
            <a:endParaRPr lang="en-US" dirty="0"/>
          </a:p>
        </p:txBody>
      </p:sp>
      <p:sp>
        <p:nvSpPr>
          <p:cNvPr id="3" name="Content Placeholder 2"/>
          <p:cNvSpPr>
            <a:spLocks noGrp="1"/>
          </p:cNvSpPr>
          <p:nvPr>
            <p:ph idx="1"/>
          </p:nvPr>
        </p:nvSpPr>
        <p:spPr>
          <a:xfrm>
            <a:off x="677334" y="1052945"/>
            <a:ext cx="8596668" cy="4988417"/>
          </a:xfrm>
        </p:spPr>
        <p:txBody>
          <a:bodyPr/>
          <a:lstStyle/>
          <a:p>
            <a:r>
              <a:rPr lang="en-US" sz="2800" dirty="0" smtClean="0"/>
              <a:t>With this change the </a:t>
            </a:r>
            <a:r>
              <a:rPr lang="en-US" sz="2800" dirty="0" err="1" smtClean="0"/>
              <a:t>Moi</a:t>
            </a:r>
            <a:r>
              <a:rPr lang="en-US" sz="2800" dirty="0" smtClean="0"/>
              <a:t> possessed more than </a:t>
            </a:r>
            <a:r>
              <a:rPr lang="en-US" sz="2800" dirty="0" smtClean="0">
                <a:solidFill>
                  <a:srgbClr val="FFFF00"/>
                </a:solidFill>
              </a:rPr>
              <a:t>1 million</a:t>
            </a:r>
            <a:r>
              <a:rPr lang="en-US" sz="2800" dirty="0" smtClean="0"/>
              <a:t> acres of the kingdoms 4.2 million acres of land</a:t>
            </a:r>
          </a:p>
          <a:p>
            <a:r>
              <a:rPr lang="en-US" sz="2800" dirty="0" smtClean="0"/>
              <a:t>251 individual </a:t>
            </a:r>
            <a:r>
              <a:rPr lang="en-US" sz="2800" dirty="0" err="1" smtClean="0"/>
              <a:t>Ali’I</a:t>
            </a:r>
            <a:r>
              <a:rPr lang="en-US" sz="2800" dirty="0" smtClean="0"/>
              <a:t> owned about </a:t>
            </a:r>
            <a:r>
              <a:rPr lang="en-US" sz="2800" dirty="0" smtClean="0">
                <a:solidFill>
                  <a:srgbClr val="FFFF00"/>
                </a:solidFill>
              </a:rPr>
              <a:t>1 million </a:t>
            </a:r>
            <a:r>
              <a:rPr lang="en-US" sz="2800" dirty="0" smtClean="0"/>
              <a:t>acres</a:t>
            </a:r>
          </a:p>
          <a:p>
            <a:r>
              <a:rPr lang="en-US" sz="2800" dirty="0" smtClean="0"/>
              <a:t>The 80,000 </a:t>
            </a:r>
            <a:r>
              <a:rPr lang="en-US" sz="2800" dirty="0" err="1" smtClean="0"/>
              <a:t>Maka’ainana</a:t>
            </a:r>
            <a:r>
              <a:rPr lang="en-US" sz="2800" dirty="0" smtClean="0"/>
              <a:t> owned </a:t>
            </a:r>
            <a:r>
              <a:rPr lang="en-US" sz="2800" dirty="0" smtClean="0">
                <a:solidFill>
                  <a:srgbClr val="FFFF00"/>
                </a:solidFill>
              </a:rPr>
              <a:t>28,000 acres </a:t>
            </a:r>
            <a:r>
              <a:rPr lang="en-US" sz="2800" dirty="0" smtClean="0"/>
              <a:t>in total</a:t>
            </a:r>
          </a:p>
          <a:p>
            <a:r>
              <a:rPr lang="en-US" sz="2800" dirty="0" smtClean="0"/>
              <a:t>The remaining amount was now secured by </a:t>
            </a:r>
            <a:r>
              <a:rPr lang="en-US" sz="2800" dirty="0" err="1" smtClean="0"/>
              <a:t>Haoles</a:t>
            </a:r>
            <a:r>
              <a:rPr lang="en-US" sz="2800" dirty="0" smtClean="0"/>
              <a:t> </a:t>
            </a:r>
          </a:p>
          <a:p>
            <a:endParaRPr lang="en-US" dirty="0"/>
          </a:p>
        </p:txBody>
      </p:sp>
    </p:spTree>
    <p:extLst>
      <p:ext uri="{BB962C8B-B14F-4D97-AF65-F5344CB8AC3E}">
        <p14:creationId xmlns:p14="http://schemas.microsoft.com/office/powerpoint/2010/main" val="2760778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677334" y="554182"/>
            <a:ext cx="8596668" cy="55418"/>
          </a:xfrm>
        </p:spPr>
        <p:txBody>
          <a:bodyPr>
            <a:normAutofit fontScale="90000"/>
          </a:bodyPr>
          <a:lstStyle/>
          <a:p>
            <a:endParaRPr lang="en-US" dirty="0"/>
          </a:p>
        </p:txBody>
      </p:sp>
      <p:sp>
        <p:nvSpPr>
          <p:cNvPr id="3" name="Content Placeholder 2"/>
          <p:cNvSpPr>
            <a:spLocks noGrp="1"/>
          </p:cNvSpPr>
          <p:nvPr>
            <p:ph idx="1"/>
          </p:nvPr>
        </p:nvSpPr>
        <p:spPr>
          <a:xfrm>
            <a:off x="677333" y="858982"/>
            <a:ext cx="9003695" cy="5999017"/>
          </a:xfrm>
        </p:spPr>
        <p:txBody>
          <a:bodyPr>
            <a:noAutofit/>
          </a:bodyPr>
          <a:lstStyle/>
          <a:p>
            <a:r>
              <a:rPr lang="en-US" sz="2000" dirty="0" smtClean="0"/>
              <a:t>In 1853 there was a </a:t>
            </a:r>
            <a:r>
              <a:rPr lang="en-US" sz="2000" dirty="0" smtClean="0">
                <a:solidFill>
                  <a:srgbClr val="FFFF00"/>
                </a:solidFill>
              </a:rPr>
              <a:t>smallpox</a:t>
            </a:r>
            <a:r>
              <a:rPr lang="en-US" sz="2000" dirty="0" smtClean="0"/>
              <a:t> epidemic that devastated the native population</a:t>
            </a:r>
          </a:p>
          <a:p>
            <a:r>
              <a:rPr lang="en-US" sz="2000" dirty="0" smtClean="0"/>
              <a:t>This meant that the labor needed to maintain the Taro patches began to disappear</a:t>
            </a:r>
          </a:p>
          <a:p>
            <a:r>
              <a:rPr lang="en-US" sz="2000" dirty="0" smtClean="0"/>
              <a:t>During the process of selling the land to individuals the commoners lost out because </a:t>
            </a:r>
          </a:p>
          <a:p>
            <a:r>
              <a:rPr lang="en-US" sz="2000" dirty="0" smtClean="0"/>
              <a:t>1-many of them perished in the 1853 epidemic</a:t>
            </a:r>
          </a:p>
          <a:p>
            <a:r>
              <a:rPr lang="en-US" sz="2000" dirty="0" smtClean="0"/>
              <a:t>2-some chose not to make claims because it would alter their traditional status and traditional rights (in terms of land usage) under the </a:t>
            </a:r>
            <a:r>
              <a:rPr lang="en-US" sz="2000" dirty="0" err="1" smtClean="0"/>
              <a:t>Okana</a:t>
            </a:r>
            <a:r>
              <a:rPr lang="en-US" sz="2000" dirty="0" smtClean="0"/>
              <a:t> system</a:t>
            </a:r>
          </a:p>
          <a:p>
            <a:r>
              <a:rPr lang="en-US" sz="2000" dirty="0" smtClean="0"/>
              <a:t>3-Because they could not pay the </a:t>
            </a:r>
            <a:r>
              <a:rPr lang="en-US" sz="2000" u="sng" dirty="0" smtClean="0"/>
              <a:t>surveyors fees </a:t>
            </a:r>
            <a:r>
              <a:rPr lang="en-US" sz="2000" dirty="0" smtClean="0"/>
              <a:t>which were significant and for a people who did not operate in a capitalist system with real money – so the fees were too costly</a:t>
            </a:r>
          </a:p>
          <a:p>
            <a:r>
              <a:rPr lang="en-US" sz="2000" dirty="0" smtClean="0"/>
              <a:t>Even if they could afford to pay the surveyor the typical land award was between 3 and 10 acres</a:t>
            </a:r>
          </a:p>
          <a:p>
            <a:r>
              <a:rPr lang="en-US" sz="2000" dirty="0" smtClean="0"/>
              <a:t>3-10 acres was a significant reduction in workable land for the OHANA</a:t>
            </a:r>
            <a:endParaRPr lang="en-US" sz="2000" dirty="0"/>
          </a:p>
        </p:txBody>
      </p:sp>
    </p:spTree>
    <p:extLst>
      <p:ext uri="{BB962C8B-B14F-4D97-AF65-F5344CB8AC3E}">
        <p14:creationId xmlns:p14="http://schemas.microsoft.com/office/powerpoint/2010/main" val="22359870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50800"/>
          </a:xfrm>
        </p:spPr>
        <p:txBody>
          <a:bodyPr>
            <a:normAutofit fontScale="90000"/>
          </a:bodyPr>
          <a:lstStyle/>
          <a:p>
            <a:endParaRPr lang="en-US" dirty="0"/>
          </a:p>
        </p:txBody>
      </p:sp>
      <p:sp>
        <p:nvSpPr>
          <p:cNvPr id="3" name="Content Placeholder 2"/>
          <p:cNvSpPr>
            <a:spLocks noGrp="1"/>
          </p:cNvSpPr>
          <p:nvPr>
            <p:ph idx="1"/>
          </p:nvPr>
        </p:nvSpPr>
        <p:spPr>
          <a:xfrm>
            <a:off x="677334" y="952501"/>
            <a:ext cx="8596668" cy="5088862"/>
          </a:xfrm>
        </p:spPr>
        <p:txBody>
          <a:bodyPr>
            <a:noAutofit/>
          </a:bodyPr>
          <a:lstStyle/>
          <a:p>
            <a:r>
              <a:rPr lang="en-US" sz="2400" dirty="0" smtClean="0"/>
              <a:t>The way that the land was divided up in the </a:t>
            </a:r>
            <a:r>
              <a:rPr lang="en-US" sz="2400" dirty="0" err="1" smtClean="0"/>
              <a:t>Okana</a:t>
            </a:r>
            <a:r>
              <a:rPr lang="en-US" sz="2400" dirty="0" smtClean="0"/>
              <a:t> system each Taro farmer had access to the water that ran down from the mountains to the sea and irrigated their crops</a:t>
            </a:r>
          </a:p>
          <a:p>
            <a:r>
              <a:rPr lang="en-US" sz="2400" dirty="0" smtClean="0"/>
              <a:t>With the </a:t>
            </a:r>
            <a:r>
              <a:rPr lang="en-US" sz="2400" dirty="0" err="1" smtClean="0"/>
              <a:t>Mahele</a:t>
            </a:r>
            <a:r>
              <a:rPr lang="en-US" sz="2400" dirty="0" smtClean="0"/>
              <a:t> system they did not have this because new irrigation systems were built which allowed for the </a:t>
            </a:r>
            <a:r>
              <a:rPr lang="en-US" sz="2400" dirty="0" err="1" smtClean="0"/>
              <a:t>Haole</a:t>
            </a:r>
            <a:r>
              <a:rPr lang="en-US" sz="2400" dirty="0" smtClean="0"/>
              <a:t> to secure most of the water rights</a:t>
            </a:r>
          </a:p>
          <a:p>
            <a:r>
              <a:rPr lang="en-US" sz="2400" dirty="0" smtClean="0"/>
              <a:t>This would be significant when </a:t>
            </a:r>
            <a:r>
              <a:rPr lang="en-US" sz="2400" dirty="0" err="1" smtClean="0"/>
              <a:t>Haole</a:t>
            </a:r>
            <a:r>
              <a:rPr lang="en-US" sz="2400" dirty="0" smtClean="0"/>
              <a:t> land holders capitalized on the United States need for sugar after the civil war began</a:t>
            </a:r>
          </a:p>
          <a:p>
            <a:r>
              <a:rPr lang="en-US" sz="2400" dirty="0" smtClean="0"/>
              <a:t>The Taro fields once controlled by the </a:t>
            </a:r>
            <a:r>
              <a:rPr lang="en-US" sz="2400" dirty="0" err="1" smtClean="0"/>
              <a:t>maka’ainana</a:t>
            </a:r>
            <a:r>
              <a:rPr lang="en-US" sz="2400" dirty="0" smtClean="0"/>
              <a:t> were replaced by sugar plantations owned by the </a:t>
            </a:r>
            <a:r>
              <a:rPr lang="en-US" sz="2400" dirty="0" err="1" smtClean="0"/>
              <a:t>Haole</a:t>
            </a:r>
            <a:endParaRPr lang="en-US" sz="2400" dirty="0" smtClean="0"/>
          </a:p>
          <a:p>
            <a:r>
              <a:rPr lang="en-US" sz="2400" dirty="0" smtClean="0"/>
              <a:t>The </a:t>
            </a:r>
            <a:r>
              <a:rPr lang="en-US" sz="2400" dirty="0" err="1" smtClean="0"/>
              <a:t>Haole</a:t>
            </a:r>
            <a:r>
              <a:rPr lang="en-US" sz="2400" dirty="0" smtClean="0"/>
              <a:t> then replace the </a:t>
            </a:r>
            <a:r>
              <a:rPr lang="en-US" sz="2400" dirty="0" err="1" smtClean="0"/>
              <a:t>Maka’ainana</a:t>
            </a:r>
            <a:r>
              <a:rPr lang="en-US" sz="2400" dirty="0" smtClean="0"/>
              <a:t> as the owners of the land</a:t>
            </a:r>
            <a:endParaRPr lang="en-US" sz="2400" dirty="0"/>
          </a:p>
        </p:txBody>
      </p:sp>
    </p:spTree>
    <p:extLst>
      <p:ext uri="{BB962C8B-B14F-4D97-AF65-F5344CB8AC3E}">
        <p14:creationId xmlns:p14="http://schemas.microsoft.com/office/powerpoint/2010/main" val="17022785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677334" y="257908"/>
            <a:ext cx="8596668" cy="351692"/>
          </a:xfrm>
        </p:spPr>
        <p:txBody>
          <a:bodyPr>
            <a:normAutofit fontScale="90000"/>
          </a:bodyPr>
          <a:lstStyle/>
          <a:p>
            <a:endParaRPr lang="en-US" dirty="0"/>
          </a:p>
        </p:txBody>
      </p:sp>
      <p:sp>
        <p:nvSpPr>
          <p:cNvPr id="3" name="Content Placeholder 2"/>
          <p:cNvSpPr>
            <a:spLocks noGrp="1"/>
          </p:cNvSpPr>
          <p:nvPr>
            <p:ph idx="1"/>
          </p:nvPr>
        </p:nvSpPr>
        <p:spPr>
          <a:xfrm>
            <a:off x="677334" y="750277"/>
            <a:ext cx="8762088" cy="6107723"/>
          </a:xfrm>
        </p:spPr>
        <p:txBody>
          <a:bodyPr>
            <a:normAutofit/>
          </a:bodyPr>
          <a:lstStyle/>
          <a:p>
            <a:r>
              <a:rPr lang="en-US" sz="2000" dirty="0" err="1" smtClean="0"/>
              <a:t>Haole</a:t>
            </a:r>
            <a:r>
              <a:rPr lang="en-US" sz="2000" dirty="0" smtClean="0"/>
              <a:t> sugar plantation owners wanted to capitalize on the American market however since Hawaii was a sovereign nation they had to pay the US Sugar Tariffs or taxes</a:t>
            </a:r>
          </a:p>
          <a:p>
            <a:r>
              <a:rPr lang="en-US" sz="2000" dirty="0" smtClean="0"/>
              <a:t>In the 1850s the advisors or first ministers of the king wanted Hawaii to become part of the United States so they would not have to pay these tariffs</a:t>
            </a:r>
          </a:p>
          <a:p>
            <a:r>
              <a:rPr lang="en-US" sz="2000" dirty="0" smtClean="0"/>
              <a:t>With that in mind the advisors drafted an </a:t>
            </a:r>
            <a:r>
              <a:rPr lang="en-US" sz="2000" u="sng" dirty="0" smtClean="0"/>
              <a:t>annexation treaty </a:t>
            </a:r>
            <a:r>
              <a:rPr lang="en-US" sz="2000" dirty="0" smtClean="0"/>
              <a:t>in the 1850s</a:t>
            </a:r>
          </a:p>
          <a:p>
            <a:r>
              <a:rPr lang="en-US" sz="2000" dirty="0" smtClean="0"/>
              <a:t>However King Kamehameha III opposed this treaty and it remained unsigned by him at his death</a:t>
            </a:r>
          </a:p>
          <a:p>
            <a:r>
              <a:rPr lang="en-US" sz="2000" dirty="0" smtClean="0"/>
              <a:t>His successor Prince Alexander Liholiho (Kamehameha IV) ascended to the throne in 1855 and he terminated ongoing negotiations for annexations to the United States</a:t>
            </a:r>
          </a:p>
          <a:p>
            <a:r>
              <a:rPr lang="en-US" sz="2000" dirty="0" smtClean="0"/>
              <a:t>Shortly thereafter the Hawaiian sugar planters experienced a boom in sugar profits between 1857 and 1867 caused by the ban on southern sugar in the northern states during the Civil War</a:t>
            </a:r>
          </a:p>
          <a:p>
            <a:r>
              <a:rPr lang="en-US" sz="2000" dirty="0" smtClean="0"/>
              <a:t>This delayed the urgency for the planters to have the USA annex Hawaii</a:t>
            </a:r>
            <a:endParaRPr lang="en-US" sz="2000" dirty="0"/>
          </a:p>
        </p:txBody>
      </p:sp>
    </p:spTree>
    <p:extLst>
      <p:ext uri="{BB962C8B-B14F-4D97-AF65-F5344CB8AC3E}">
        <p14:creationId xmlns:p14="http://schemas.microsoft.com/office/powerpoint/2010/main" val="568392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en/7/72/Oahu_ahupuaa.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631" y="463639"/>
            <a:ext cx="11854699" cy="6181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59576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677334" y="520505"/>
            <a:ext cx="8596668" cy="89095"/>
          </a:xfrm>
        </p:spPr>
        <p:txBody>
          <a:bodyPr>
            <a:normAutofit fontScale="90000"/>
          </a:bodyPr>
          <a:lstStyle/>
          <a:p>
            <a:endParaRPr lang="en-US" dirty="0"/>
          </a:p>
        </p:txBody>
      </p:sp>
      <p:sp>
        <p:nvSpPr>
          <p:cNvPr id="3" name="Content Placeholder 2"/>
          <p:cNvSpPr>
            <a:spLocks noGrp="1"/>
          </p:cNvSpPr>
          <p:nvPr>
            <p:ph idx="1"/>
          </p:nvPr>
        </p:nvSpPr>
        <p:spPr>
          <a:xfrm>
            <a:off x="677333" y="745588"/>
            <a:ext cx="8844037" cy="5756811"/>
          </a:xfrm>
        </p:spPr>
        <p:txBody>
          <a:bodyPr>
            <a:normAutofit/>
          </a:bodyPr>
          <a:lstStyle/>
          <a:p>
            <a:r>
              <a:rPr lang="en-US" sz="2400" dirty="0" smtClean="0"/>
              <a:t>Kamehameha IV died in 1863</a:t>
            </a:r>
          </a:p>
          <a:p>
            <a:r>
              <a:rPr lang="en-US" sz="2400" dirty="0" smtClean="0"/>
              <a:t>His brother </a:t>
            </a:r>
            <a:r>
              <a:rPr lang="en-US" sz="2400" u="sng" dirty="0" smtClean="0"/>
              <a:t>Prince Lot </a:t>
            </a:r>
            <a:r>
              <a:rPr lang="en-US" sz="2400" dirty="0" smtClean="0">
                <a:solidFill>
                  <a:srgbClr val="FFFF00"/>
                </a:solidFill>
              </a:rPr>
              <a:t>(Kamehameha V) </a:t>
            </a:r>
            <a:r>
              <a:rPr lang="en-US" sz="2400" dirty="0" smtClean="0"/>
              <a:t>succeeded him and was also a strong advocate for Hawaiian Independence </a:t>
            </a:r>
          </a:p>
          <a:p>
            <a:r>
              <a:rPr lang="en-US" sz="2400" dirty="0" smtClean="0"/>
              <a:t>In order to fend off US annexation Kamehameha V continued something his brother started called the </a:t>
            </a:r>
            <a:r>
              <a:rPr lang="en-US" sz="2400" dirty="0" smtClean="0">
                <a:solidFill>
                  <a:srgbClr val="FFFF00"/>
                </a:solidFill>
              </a:rPr>
              <a:t>Reciprocity Treaty</a:t>
            </a:r>
          </a:p>
          <a:p>
            <a:r>
              <a:rPr lang="en-US" sz="2400" dirty="0" smtClean="0"/>
              <a:t>This provided certain trading rights to the US in order for them to attain Hawaiian sugar</a:t>
            </a:r>
          </a:p>
          <a:p>
            <a:r>
              <a:rPr lang="en-US" sz="2400" dirty="0" smtClean="0"/>
              <a:t>The planters were paid handsomely and Hawaii ensured its sovereignty </a:t>
            </a:r>
          </a:p>
          <a:p>
            <a:r>
              <a:rPr lang="en-US" sz="2400" dirty="0" smtClean="0"/>
              <a:t>However in the 1860s the New </a:t>
            </a:r>
            <a:r>
              <a:rPr lang="en-US" sz="2400" u="sng" dirty="0" smtClean="0"/>
              <a:t>US minister to Hawaii </a:t>
            </a:r>
            <a:r>
              <a:rPr lang="en-US" sz="2400" dirty="0" smtClean="0"/>
              <a:t>( </a:t>
            </a:r>
            <a:r>
              <a:rPr lang="en-US" sz="2400" dirty="0" smtClean="0">
                <a:solidFill>
                  <a:srgbClr val="FFFF00"/>
                </a:solidFill>
              </a:rPr>
              <a:t>James McBride</a:t>
            </a:r>
            <a:r>
              <a:rPr lang="en-US" sz="2400" dirty="0" smtClean="0"/>
              <a:t>) suggested that with the reciprocity treaty Hawaii needed to cede a port in Honolulu to the US</a:t>
            </a:r>
          </a:p>
          <a:p>
            <a:endParaRPr lang="en-US" dirty="0"/>
          </a:p>
        </p:txBody>
      </p:sp>
    </p:spTree>
    <p:extLst>
      <p:ext uri="{BB962C8B-B14F-4D97-AF65-F5344CB8AC3E}">
        <p14:creationId xmlns:p14="http://schemas.microsoft.com/office/powerpoint/2010/main" val="25821793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45719"/>
          </a:xfrm>
        </p:spPr>
        <p:txBody>
          <a:bodyPr>
            <a:normAutofit fontScale="90000"/>
          </a:bodyPr>
          <a:lstStyle/>
          <a:p>
            <a:endParaRPr lang="en-US" dirty="0"/>
          </a:p>
        </p:txBody>
      </p:sp>
      <p:sp>
        <p:nvSpPr>
          <p:cNvPr id="3" name="Content Placeholder 2"/>
          <p:cNvSpPr>
            <a:spLocks noGrp="1"/>
          </p:cNvSpPr>
          <p:nvPr>
            <p:ph idx="1"/>
          </p:nvPr>
        </p:nvSpPr>
        <p:spPr>
          <a:xfrm>
            <a:off x="677334" y="885371"/>
            <a:ext cx="8596668" cy="5642038"/>
          </a:xfrm>
        </p:spPr>
        <p:txBody>
          <a:bodyPr>
            <a:noAutofit/>
          </a:bodyPr>
          <a:lstStyle/>
          <a:p>
            <a:r>
              <a:rPr lang="en-US" sz="2400" dirty="0" smtClean="0"/>
              <a:t>James McBride also sought the permanent stationing of a US warship in Hawaiian waters to guard American economic interests </a:t>
            </a:r>
          </a:p>
          <a:p>
            <a:r>
              <a:rPr lang="en-US" sz="2400" dirty="0" smtClean="0"/>
              <a:t>In 1866 the </a:t>
            </a:r>
            <a:r>
              <a:rPr lang="en-US" sz="2400" dirty="0" smtClean="0">
                <a:solidFill>
                  <a:srgbClr val="FFFF00"/>
                </a:solidFill>
              </a:rPr>
              <a:t>USS Lackawanna </a:t>
            </a:r>
            <a:r>
              <a:rPr lang="en-US" sz="2400" dirty="0" smtClean="0"/>
              <a:t>was assigned to the island for an indefinite period</a:t>
            </a:r>
          </a:p>
          <a:p>
            <a:r>
              <a:rPr lang="en-US" sz="2400" dirty="0" smtClean="0"/>
              <a:t>This protection of US economic interests with military might was an extension of the </a:t>
            </a:r>
            <a:r>
              <a:rPr lang="en-US" sz="2400" u="sng" dirty="0" smtClean="0"/>
              <a:t>Manifest Destiny </a:t>
            </a:r>
            <a:r>
              <a:rPr lang="en-US" sz="2400" dirty="0" smtClean="0"/>
              <a:t>policy that Americans had practiced on the continent</a:t>
            </a:r>
          </a:p>
          <a:p>
            <a:r>
              <a:rPr lang="en-US" sz="2400" dirty="0" smtClean="0"/>
              <a:t>The New York Times in 1868 stated that the United States was bound within a short time to become the great commercial and controlling power in the Pacific</a:t>
            </a:r>
          </a:p>
          <a:p>
            <a:r>
              <a:rPr lang="en-US" sz="2400" dirty="0" smtClean="0"/>
              <a:t>But the biggest push for annexation was not from the USA but rather from the </a:t>
            </a:r>
            <a:r>
              <a:rPr lang="en-US" sz="2400" dirty="0" err="1" smtClean="0"/>
              <a:t>Haole</a:t>
            </a:r>
            <a:r>
              <a:rPr lang="en-US" sz="2400" dirty="0" smtClean="0"/>
              <a:t> sugar planters in Hawaii</a:t>
            </a:r>
            <a:endParaRPr lang="en-US" sz="2400" dirty="0"/>
          </a:p>
        </p:txBody>
      </p:sp>
    </p:spTree>
    <p:extLst>
      <p:ext uri="{BB962C8B-B14F-4D97-AF65-F5344CB8AC3E}">
        <p14:creationId xmlns:p14="http://schemas.microsoft.com/office/powerpoint/2010/main" val="25874128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1.bp.blogspot.com/-Utd3uFC-0TM/T7THxP0KomI/AAAAAAAAFec/Hehpe7i8_go/s1600/uss_lackawanna18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057" y="1524000"/>
            <a:ext cx="9796052" cy="5333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47952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677334" y="436098"/>
            <a:ext cx="8596668" cy="173502"/>
          </a:xfrm>
        </p:spPr>
        <p:txBody>
          <a:bodyPr>
            <a:normAutofit fontScale="90000"/>
          </a:bodyPr>
          <a:lstStyle/>
          <a:p>
            <a:r>
              <a:rPr lang="en-US" dirty="0" smtClean="0"/>
              <a:t>aw</a:t>
            </a:r>
            <a:endParaRPr lang="en-US" dirty="0"/>
          </a:p>
        </p:txBody>
      </p:sp>
      <p:sp>
        <p:nvSpPr>
          <p:cNvPr id="3" name="Content Placeholder 2"/>
          <p:cNvSpPr>
            <a:spLocks noGrp="1"/>
          </p:cNvSpPr>
          <p:nvPr>
            <p:ph idx="1"/>
          </p:nvPr>
        </p:nvSpPr>
        <p:spPr>
          <a:xfrm>
            <a:off x="677333" y="829994"/>
            <a:ext cx="8874629" cy="5641143"/>
          </a:xfrm>
        </p:spPr>
        <p:txBody>
          <a:bodyPr>
            <a:noAutofit/>
          </a:bodyPr>
          <a:lstStyle/>
          <a:p>
            <a:r>
              <a:rPr lang="en-US" sz="2400" dirty="0" smtClean="0"/>
              <a:t>In 1869 Henry Pierce became the US minster to Hawaii and immediately urged the cession of the </a:t>
            </a:r>
            <a:r>
              <a:rPr lang="en-US" sz="2400" i="1" u="sng" dirty="0" smtClean="0">
                <a:solidFill>
                  <a:srgbClr val="FFFF00"/>
                </a:solidFill>
              </a:rPr>
              <a:t>Pearl River Lagoon </a:t>
            </a:r>
            <a:r>
              <a:rPr lang="en-US" sz="2400" dirty="0" smtClean="0"/>
              <a:t>as a naval station in exchange for a Reciprocity Treaty</a:t>
            </a:r>
          </a:p>
          <a:p>
            <a:r>
              <a:rPr lang="en-US" sz="2400" dirty="0" smtClean="0"/>
              <a:t>Kamehameha V died in 1872 and his successor </a:t>
            </a:r>
            <a:r>
              <a:rPr lang="en-US" sz="2400" dirty="0" smtClean="0">
                <a:solidFill>
                  <a:srgbClr val="FFFF00"/>
                </a:solidFill>
              </a:rPr>
              <a:t>William </a:t>
            </a:r>
            <a:r>
              <a:rPr lang="en-US" sz="2400" dirty="0" err="1" smtClean="0">
                <a:solidFill>
                  <a:srgbClr val="FFFF00"/>
                </a:solidFill>
              </a:rPr>
              <a:t>Lunalilo</a:t>
            </a:r>
            <a:r>
              <a:rPr lang="en-US" sz="2400" dirty="0" smtClean="0"/>
              <a:t> gave in to his minsters urging and reluctantly agreed to negotiate a Reciprocity Treaty that included the cession of the Pearl River lagoon</a:t>
            </a:r>
          </a:p>
          <a:p>
            <a:r>
              <a:rPr lang="en-US" sz="2400" dirty="0" smtClean="0"/>
              <a:t>The advisor that pushed </a:t>
            </a:r>
            <a:r>
              <a:rPr lang="en-US" sz="2400" dirty="0" err="1" smtClean="0"/>
              <a:t>Lunalilo</a:t>
            </a:r>
            <a:r>
              <a:rPr lang="en-US" sz="2400" dirty="0" smtClean="0"/>
              <a:t> the most was </a:t>
            </a:r>
            <a:r>
              <a:rPr lang="en-US" sz="2400" dirty="0" smtClean="0">
                <a:solidFill>
                  <a:srgbClr val="FFFF00"/>
                </a:solidFill>
              </a:rPr>
              <a:t>Charles Bishop</a:t>
            </a:r>
          </a:p>
          <a:p>
            <a:r>
              <a:rPr lang="en-US" sz="2400" dirty="0" smtClean="0"/>
              <a:t>Charles Bishop was working with an American- General Schofield and advocated the US defense of their Pacific coast relied on the establishment of a naval base in Hawaii</a:t>
            </a:r>
            <a:endParaRPr lang="en-US" sz="2400" dirty="0"/>
          </a:p>
        </p:txBody>
      </p:sp>
    </p:spTree>
    <p:extLst>
      <p:ext uri="{BB962C8B-B14F-4D97-AF65-F5344CB8AC3E}">
        <p14:creationId xmlns:p14="http://schemas.microsoft.com/office/powerpoint/2010/main" val="36277447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677334" y="379828"/>
            <a:ext cx="8596668" cy="229772"/>
          </a:xfrm>
        </p:spPr>
        <p:txBody>
          <a:bodyPr>
            <a:normAutofit fontScale="90000"/>
          </a:bodyPr>
          <a:lstStyle/>
          <a:p>
            <a:endParaRPr lang="en-US" dirty="0"/>
          </a:p>
        </p:txBody>
      </p:sp>
      <p:sp>
        <p:nvSpPr>
          <p:cNvPr id="3" name="Content Placeholder 2"/>
          <p:cNvSpPr>
            <a:spLocks noGrp="1"/>
          </p:cNvSpPr>
          <p:nvPr>
            <p:ph idx="1"/>
          </p:nvPr>
        </p:nvSpPr>
        <p:spPr>
          <a:xfrm>
            <a:off x="677334" y="858129"/>
            <a:ext cx="8596668" cy="5183233"/>
          </a:xfrm>
        </p:spPr>
        <p:txBody>
          <a:bodyPr/>
          <a:lstStyle/>
          <a:p>
            <a:r>
              <a:rPr lang="en-US" sz="2400" dirty="0" smtClean="0"/>
              <a:t>Both Bishop and General Schofield were disappointed when </a:t>
            </a:r>
            <a:r>
              <a:rPr lang="en-US" sz="2400" dirty="0" err="1" smtClean="0"/>
              <a:t>Lunalilo</a:t>
            </a:r>
            <a:r>
              <a:rPr lang="en-US" sz="2400" dirty="0" smtClean="0"/>
              <a:t> reversed his decision</a:t>
            </a:r>
          </a:p>
          <a:p>
            <a:r>
              <a:rPr lang="en-US" sz="2400" dirty="0" smtClean="0"/>
              <a:t>The Native Hawaiian public outcry against any cession of Hawaiian land convinced the king that he would receive no support from the native population for his action if he ceded the area for a base</a:t>
            </a:r>
          </a:p>
          <a:p>
            <a:r>
              <a:rPr lang="en-US" sz="2400" dirty="0" smtClean="0"/>
              <a:t>The Native population felt that any cession of Hawaiian territory to a foreign nation would simply be a prelude to annexation</a:t>
            </a:r>
          </a:p>
          <a:p>
            <a:r>
              <a:rPr lang="en-US" sz="2400" dirty="0" smtClean="0"/>
              <a:t>Literacy –Newspapers</a:t>
            </a:r>
          </a:p>
          <a:p>
            <a:r>
              <a:rPr lang="en-US" sz="2400" dirty="0" smtClean="0"/>
              <a:t>Native Hawaiians argued and felt that annexation would be national death</a:t>
            </a:r>
          </a:p>
          <a:p>
            <a:endParaRPr lang="en-US" dirty="0"/>
          </a:p>
        </p:txBody>
      </p:sp>
    </p:spTree>
    <p:extLst>
      <p:ext uri="{BB962C8B-B14F-4D97-AF65-F5344CB8AC3E}">
        <p14:creationId xmlns:p14="http://schemas.microsoft.com/office/powerpoint/2010/main" val="7826688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07852"/>
          </a:xfrm>
        </p:spPr>
        <p:txBody>
          <a:bodyPr>
            <a:normAutofit fontScale="90000"/>
          </a:bodyPr>
          <a:lstStyle/>
          <a:p>
            <a:endParaRPr lang="en-US" dirty="0"/>
          </a:p>
        </p:txBody>
      </p:sp>
      <p:sp>
        <p:nvSpPr>
          <p:cNvPr id="3" name="Content Placeholder 2"/>
          <p:cNvSpPr>
            <a:spLocks noGrp="1"/>
          </p:cNvSpPr>
          <p:nvPr>
            <p:ph idx="1"/>
          </p:nvPr>
        </p:nvSpPr>
        <p:spPr>
          <a:xfrm>
            <a:off x="677334" y="1480457"/>
            <a:ext cx="9163352" cy="5675086"/>
          </a:xfrm>
        </p:spPr>
        <p:txBody>
          <a:bodyPr>
            <a:normAutofit/>
          </a:bodyPr>
          <a:lstStyle/>
          <a:p>
            <a:r>
              <a:rPr lang="en-US" sz="2400" dirty="0" smtClean="0"/>
              <a:t>Furthermore, Native Hawaiians expressed through the newspapers that the Hawaiians would suffer virtual enslavement under annexation</a:t>
            </a:r>
          </a:p>
          <a:p>
            <a:r>
              <a:rPr lang="en-US" sz="2400" dirty="0" smtClean="0"/>
              <a:t>They cited the treatment of American Indians and African peoples in the United States as the prelude for what was to come if they agreed to annexation</a:t>
            </a:r>
          </a:p>
          <a:p>
            <a:r>
              <a:rPr lang="en-US" sz="2400" dirty="0" smtClean="0"/>
              <a:t>Therefore Native Hawaiians rigorously opposed any talks of annexation or land cession</a:t>
            </a:r>
          </a:p>
          <a:p>
            <a:r>
              <a:rPr lang="en-US" sz="2400" dirty="0" err="1" smtClean="0"/>
              <a:t>Lunalilo</a:t>
            </a:r>
            <a:r>
              <a:rPr lang="en-US" sz="2400" dirty="0" smtClean="0"/>
              <a:t> had no sooner changed his mind when he contracted tuberculosis and died in 1874</a:t>
            </a:r>
          </a:p>
          <a:p>
            <a:r>
              <a:rPr lang="en-US" sz="2400" dirty="0" smtClean="0"/>
              <a:t>His reign lasted less than 13 months </a:t>
            </a:r>
            <a:endParaRPr lang="en-US" sz="2400" dirty="0"/>
          </a:p>
        </p:txBody>
      </p:sp>
    </p:spTree>
    <p:extLst>
      <p:ext uri="{BB962C8B-B14F-4D97-AF65-F5344CB8AC3E}">
        <p14:creationId xmlns:p14="http://schemas.microsoft.com/office/powerpoint/2010/main" val="29847020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07852"/>
          </a:xfrm>
        </p:spPr>
        <p:txBody>
          <a:bodyPr>
            <a:normAutofit fontScale="90000"/>
          </a:bodyPr>
          <a:lstStyle/>
          <a:p>
            <a:endParaRPr lang="en-US" dirty="0"/>
          </a:p>
        </p:txBody>
      </p:sp>
      <p:sp>
        <p:nvSpPr>
          <p:cNvPr id="3" name="Content Placeholder 2"/>
          <p:cNvSpPr>
            <a:spLocks noGrp="1"/>
          </p:cNvSpPr>
          <p:nvPr>
            <p:ph idx="1"/>
          </p:nvPr>
        </p:nvSpPr>
        <p:spPr>
          <a:xfrm>
            <a:off x="677333" y="1190171"/>
            <a:ext cx="9003695" cy="5515429"/>
          </a:xfrm>
        </p:spPr>
        <p:txBody>
          <a:bodyPr>
            <a:normAutofit/>
          </a:bodyPr>
          <a:lstStyle/>
          <a:p>
            <a:r>
              <a:rPr lang="en-US" sz="2000" dirty="0" smtClean="0"/>
              <a:t>While debates over the threat to Hawaiian sovereignty raged in the papers and immediate menace to Native Independence was posed by the constant interference of US naval forces to quell disturbances in the city of Honolulu</a:t>
            </a:r>
          </a:p>
          <a:p>
            <a:r>
              <a:rPr lang="en-US" sz="2000" dirty="0" smtClean="0"/>
              <a:t>Since the early 19</a:t>
            </a:r>
            <a:r>
              <a:rPr lang="en-US" sz="2000" baseline="30000" dirty="0" smtClean="0"/>
              <a:t>th</a:t>
            </a:r>
            <a:r>
              <a:rPr lang="en-US" sz="2000" dirty="0" smtClean="0"/>
              <a:t> century the presence of whalers and merchants in the towns such as Honolulu meant an increase in civil disturbances</a:t>
            </a:r>
          </a:p>
          <a:p>
            <a:r>
              <a:rPr lang="en-US" sz="2000" dirty="0" smtClean="0"/>
              <a:t>Alcohol and prostitution exacerbated the problem</a:t>
            </a:r>
          </a:p>
          <a:p>
            <a:r>
              <a:rPr lang="en-US" sz="2000" dirty="0" smtClean="0"/>
              <a:t>Therefore peacekeeping was an excuse for the continued military presence </a:t>
            </a:r>
          </a:p>
          <a:p>
            <a:r>
              <a:rPr lang="en-US" sz="2000" dirty="0" smtClean="0"/>
              <a:t>US warships were there to protect US interests and when political disturbances threatened to disrupt the sugar industry the US military intervened</a:t>
            </a:r>
          </a:p>
          <a:p>
            <a:r>
              <a:rPr lang="en-US" sz="2000" dirty="0" smtClean="0"/>
              <a:t>Just such a political disturbance arose when </a:t>
            </a:r>
            <a:r>
              <a:rPr lang="en-US" sz="2000" dirty="0" err="1" smtClean="0"/>
              <a:t>Lunalilo</a:t>
            </a:r>
            <a:r>
              <a:rPr lang="en-US" sz="2000" dirty="0" smtClean="0"/>
              <a:t> died and </a:t>
            </a:r>
            <a:r>
              <a:rPr lang="en-US" sz="2000" dirty="0" smtClean="0">
                <a:solidFill>
                  <a:srgbClr val="FFFF00"/>
                </a:solidFill>
              </a:rPr>
              <a:t>David </a:t>
            </a:r>
            <a:r>
              <a:rPr lang="en-US" sz="2000" dirty="0" err="1" smtClean="0">
                <a:solidFill>
                  <a:srgbClr val="FFFF00"/>
                </a:solidFill>
              </a:rPr>
              <a:t>Kalakaua</a:t>
            </a:r>
            <a:r>
              <a:rPr lang="en-US" sz="2000" dirty="0" smtClean="0"/>
              <a:t> ran in an election against the </a:t>
            </a:r>
            <a:r>
              <a:rPr lang="en-US" sz="2000" dirty="0" smtClean="0">
                <a:solidFill>
                  <a:srgbClr val="FFFF00"/>
                </a:solidFill>
              </a:rPr>
              <a:t>dowager Queen Emma </a:t>
            </a:r>
            <a:r>
              <a:rPr lang="en-US" sz="2000" dirty="0" smtClean="0"/>
              <a:t>for </a:t>
            </a:r>
            <a:r>
              <a:rPr lang="en-US" sz="2000" dirty="0" err="1" smtClean="0"/>
              <a:t>Moi</a:t>
            </a:r>
            <a:endParaRPr lang="en-US" sz="2000" dirty="0"/>
          </a:p>
        </p:txBody>
      </p:sp>
    </p:spTree>
    <p:extLst>
      <p:ext uri="{BB962C8B-B14F-4D97-AF65-F5344CB8AC3E}">
        <p14:creationId xmlns:p14="http://schemas.microsoft.com/office/powerpoint/2010/main" val="16559561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King David Kalakau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286" y="275771"/>
            <a:ext cx="4296228" cy="6366188"/>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Queen Emma of Hawaii | style icons | Pinter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656" y="483436"/>
            <a:ext cx="3701143" cy="5950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4277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677334" y="554182"/>
            <a:ext cx="8596668" cy="55418"/>
          </a:xfrm>
        </p:spPr>
        <p:txBody>
          <a:bodyPr>
            <a:normAutofit fontScale="90000"/>
          </a:bodyPr>
          <a:lstStyle/>
          <a:p>
            <a:endParaRPr lang="en-US" dirty="0"/>
          </a:p>
        </p:txBody>
      </p:sp>
      <p:sp>
        <p:nvSpPr>
          <p:cNvPr id="3" name="Content Placeholder 2"/>
          <p:cNvSpPr>
            <a:spLocks noGrp="1"/>
          </p:cNvSpPr>
          <p:nvPr>
            <p:ph idx="1"/>
          </p:nvPr>
        </p:nvSpPr>
        <p:spPr>
          <a:xfrm>
            <a:off x="677334" y="817419"/>
            <a:ext cx="8596668" cy="5223944"/>
          </a:xfrm>
        </p:spPr>
        <p:txBody>
          <a:bodyPr>
            <a:normAutofit/>
          </a:bodyPr>
          <a:lstStyle/>
          <a:p>
            <a:r>
              <a:rPr lang="en-US" sz="2000" dirty="0" err="1" smtClean="0"/>
              <a:t>Kalakaua’s</a:t>
            </a:r>
            <a:r>
              <a:rPr lang="en-US" sz="2000" dirty="0" smtClean="0"/>
              <a:t> and Emma’s supporters engaged in a brief conflict that precipitated the landing of United States Marines </a:t>
            </a:r>
          </a:p>
          <a:p>
            <a:r>
              <a:rPr lang="en-US" sz="2000" dirty="0" smtClean="0"/>
              <a:t>Ostensibly they were there to maintain order but in reality they were there to support the </a:t>
            </a:r>
            <a:r>
              <a:rPr lang="en-US" sz="2000" dirty="0" smtClean="0">
                <a:solidFill>
                  <a:srgbClr val="FFFF00"/>
                </a:solidFill>
              </a:rPr>
              <a:t>pro American candidate </a:t>
            </a:r>
            <a:r>
              <a:rPr lang="en-US" sz="2000" dirty="0" err="1" smtClean="0">
                <a:solidFill>
                  <a:srgbClr val="FFFF00"/>
                </a:solidFill>
              </a:rPr>
              <a:t>Kalakaua</a:t>
            </a:r>
            <a:r>
              <a:rPr lang="en-US" sz="2000" dirty="0" smtClean="0">
                <a:solidFill>
                  <a:srgbClr val="FFFF00"/>
                </a:solidFill>
              </a:rPr>
              <a:t> </a:t>
            </a:r>
            <a:r>
              <a:rPr lang="en-US" sz="2000" dirty="0" smtClean="0"/>
              <a:t>against the </a:t>
            </a:r>
            <a:r>
              <a:rPr lang="en-US" sz="2000" dirty="0" smtClean="0">
                <a:solidFill>
                  <a:schemeClr val="accent4">
                    <a:lumMod val="60000"/>
                    <a:lumOff val="40000"/>
                  </a:schemeClr>
                </a:solidFill>
              </a:rPr>
              <a:t>pro British candidate Emma</a:t>
            </a:r>
          </a:p>
          <a:p>
            <a:r>
              <a:rPr lang="en-US" sz="2000" dirty="0" smtClean="0"/>
              <a:t>With American intervention and support </a:t>
            </a:r>
            <a:r>
              <a:rPr lang="en-US" sz="2000" dirty="0" err="1" smtClean="0"/>
              <a:t>Kalakaua</a:t>
            </a:r>
            <a:r>
              <a:rPr lang="en-US" sz="2000" dirty="0" smtClean="0"/>
              <a:t> became King</a:t>
            </a:r>
          </a:p>
          <a:p>
            <a:r>
              <a:rPr lang="en-US" sz="2000" dirty="0" smtClean="0"/>
              <a:t>In return for their support </a:t>
            </a:r>
            <a:r>
              <a:rPr lang="en-US" sz="2000" dirty="0" err="1" smtClean="0"/>
              <a:t>Kalakaua</a:t>
            </a:r>
            <a:r>
              <a:rPr lang="en-US" sz="2000" dirty="0" smtClean="0"/>
              <a:t> concluded forty years of negotiation of the Reciprocity Treaty ( 1875)</a:t>
            </a:r>
          </a:p>
          <a:p>
            <a:r>
              <a:rPr lang="en-US" sz="2000" dirty="0" smtClean="0"/>
              <a:t>What did this mean?</a:t>
            </a:r>
          </a:p>
          <a:p>
            <a:r>
              <a:rPr lang="en-US" sz="2000" dirty="0" smtClean="0"/>
              <a:t>It brought immediate relief to the sugar industry, in fact it brought a boom</a:t>
            </a:r>
          </a:p>
          <a:p>
            <a:r>
              <a:rPr lang="en-US" sz="2000" dirty="0" smtClean="0"/>
              <a:t>Sugar exports to the US went from </a:t>
            </a:r>
            <a:r>
              <a:rPr lang="en-US" sz="2000" dirty="0" smtClean="0">
                <a:solidFill>
                  <a:srgbClr val="FFFF00"/>
                </a:solidFill>
              </a:rPr>
              <a:t>17 million pounds in 1875 to 115 million pounds in 1883</a:t>
            </a:r>
            <a:endParaRPr lang="en-US" sz="2000" dirty="0">
              <a:solidFill>
                <a:srgbClr val="FFFF00"/>
              </a:solidFill>
            </a:endParaRPr>
          </a:p>
        </p:txBody>
      </p:sp>
    </p:spTree>
    <p:extLst>
      <p:ext uri="{BB962C8B-B14F-4D97-AF65-F5344CB8AC3E}">
        <p14:creationId xmlns:p14="http://schemas.microsoft.com/office/powerpoint/2010/main" val="42679118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677334" y="325677"/>
            <a:ext cx="8596668" cy="283923"/>
          </a:xfrm>
        </p:spPr>
        <p:txBody>
          <a:bodyPr>
            <a:normAutofit fontScale="90000"/>
          </a:bodyPr>
          <a:lstStyle/>
          <a:p>
            <a:endParaRPr lang="en-US" dirty="0"/>
          </a:p>
        </p:txBody>
      </p:sp>
      <p:sp>
        <p:nvSpPr>
          <p:cNvPr id="3" name="Content Placeholder 2"/>
          <p:cNvSpPr>
            <a:spLocks noGrp="1"/>
          </p:cNvSpPr>
          <p:nvPr>
            <p:ph idx="1"/>
          </p:nvPr>
        </p:nvSpPr>
        <p:spPr>
          <a:xfrm>
            <a:off x="677333" y="814193"/>
            <a:ext cx="8786155" cy="5884062"/>
          </a:xfrm>
        </p:spPr>
        <p:txBody>
          <a:bodyPr>
            <a:normAutofit/>
          </a:bodyPr>
          <a:lstStyle/>
          <a:p>
            <a:r>
              <a:rPr lang="en-US" sz="2400" dirty="0" smtClean="0"/>
              <a:t>Of the </a:t>
            </a:r>
            <a:r>
              <a:rPr lang="en-US" sz="2400" u="sng" dirty="0" smtClean="0"/>
              <a:t>32</a:t>
            </a:r>
            <a:r>
              <a:rPr lang="en-US" sz="2400" dirty="0" smtClean="0"/>
              <a:t> plantations that dominated the Hawaiian economy </a:t>
            </a:r>
            <a:r>
              <a:rPr lang="en-US" sz="2400" u="sng" dirty="0" smtClean="0"/>
              <a:t>25</a:t>
            </a:r>
            <a:r>
              <a:rPr lang="en-US" sz="2400" dirty="0" smtClean="0"/>
              <a:t> were American or </a:t>
            </a:r>
            <a:r>
              <a:rPr lang="en-US" sz="2400" dirty="0" err="1" smtClean="0"/>
              <a:t>Haole</a:t>
            </a:r>
            <a:r>
              <a:rPr lang="en-US" sz="2400" dirty="0" smtClean="0"/>
              <a:t> owned</a:t>
            </a:r>
          </a:p>
          <a:p>
            <a:r>
              <a:rPr lang="en-US" sz="2400" dirty="0" smtClean="0"/>
              <a:t>While the Treaty brought a boost to the sugar industry it also brought a flood of foreign immigrants to work the sugar plantations</a:t>
            </a:r>
          </a:p>
          <a:p>
            <a:r>
              <a:rPr lang="en-US" sz="2400" dirty="0" smtClean="0"/>
              <a:t>Between 1877-1890 55,000 new immigrants arrived in Hawaii to work in the sugar industry</a:t>
            </a:r>
          </a:p>
          <a:p>
            <a:r>
              <a:rPr lang="en-US" sz="2400" dirty="0" smtClean="0"/>
              <a:t>During the same period the Native Hawaiian population was halved </a:t>
            </a:r>
          </a:p>
          <a:p>
            <a:r>
              <a:rPr lang="en-US" sz="2400" dirty="0" smtClean="0"/>
              <a:t>By </a:t>
            </a:r>
            <a:r>
              <a:rPr lang="en-US" sz="2400" dirty="0" smtClean="0">
                <a:solidFill>
                  <a:srgbClr val="FFFF00"/>
                </a:solidFill>
              </a:rPr>
              <a:t>1890  Native Hawaiians made up less than half (45%) the population</a:t>
            </a:r>
          </a:p>
          <a:p>
            <a:r>
              <a:rPr lang="en-US" sz="2400" dirty="0" err="1" smtClean="0"/>
              <a:t>Haole</a:t>
            </a:r>
            <a:r>
              <a:rPr lang="en-US" sz="2400" dirty="0" smtClean="0"/>
              <a:t> and Asians made up 55%</a:t>
            </a:r>
            <a:endParaRPr lang="en-US" sz="2400" dirty="0"/>
          </a:p>
        </p:txBody>
      </p:sp>
    </p:spTree>
    <p:extLst>
      <p:ext uri="{BB962C8B-B14F-4D97-AF65-F5344CB8AC3E}">
        <p14:creationId xmlns:p14="http://schemas.microsoft.com/office/powerpoint/2010/main" val="3085114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thesustainableleader.org/wp-content/uploads/2014/10/oahuahu.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794" y="217632"/>
            <a:ext cx="10047264" cy="6640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0125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677334" y="297455"/>
            <a:ext cx="8596668" cy="312145"/>
          </a:xfrm>
        </p:spPr>
        <p:txBody>
          <a:bodyPr>
            <a:normAutofit fontScale="90000"/>
          </a:bodyPr>
          <a:lstStyle/>
          <a:p>
            <a:endParaRPr lang="en-US" dirty="0"/>
          </a:p>
        </p:txBody>
      </p:sp>
      <p:sp>
        <p:nvSpPr>
          <p:cNvPr id="3" name="Content Placeholder 2"/>
          <p:cNvSpPr>
            <a:spLocks noGrp="1"/>
          </p:cNvSpPr>
          <p:nvPr>
            <p:ph idx="1"/>
          </p:nvPr>
        </p:nvSpPr>
        <p:spPr>
          <a:xfrm>
            <a:off x="677334" y="609601"/>
            <a:ext cx="8596668" cy="5431762"/>
          </a:xfrm>
        </p:spPr>
        <p:txBody>
          <a:bodyPr>
            <a:normAutofit/>
          </a:bodyPr>
          <a:lstStyle/>
          <a:p>
            <a:r>
              <a:rPr lang="en-US" sz="2000" dirty="0" smtClean="0"/>
              <a:t>Most of the profits from the sugar industry went into the hands of American planters</a:t>
            </a:r>
          </a:p>
          <a:p>
            <a:r>
              <a:rPr lang="en-US" sz="2000" dirty="0" smtClean="0"/>
              <a:t>A group formed called the </a:t>
            </a:r>
            <a:r>
              <a:rPr lang="en-US" sz="2000" dirty="0" smtClean="0">
                <a:solidFill>
                  <a:srgbClr val="FFFF00"/>
                </a:solidFill>
              </a:rPr>
              <a:t>Hawaiian League </a:t>
            </a:r>
            <a:r>
              <a:rPr lang="en-US" sz="2000" dirty="0" smtClean="0"/>
              <a:t>(made up of all </a:t>
            </a:r>
            <a:r>
              <a:rPr lang="en-US" sz="2000" dirty="0" err="1" smtClean="0"/>
              <a:t>Haole</a:t>
            </a:r>
            <a:r>
              <a:rPr lang="en-US" sz="2000" dirty="0" smtClean="0"/>
              <a:t> businessmen)</a:t>
            </a:r>
          </a:p>
          <a:p>
            <a:r>
              <a:rPr lang="en-US" sz="2000" dirty="0" smtClean="0"/>
              <a:t>They formed in order to protect the interests of the </a:t>
            </a:r>
            <a:r>
              <a:rPr lang="en-US" sz="2000" dirty="0" err="1" smtClean="0"/>
              <a:t>Haole</a:t>
            </a:r>
            <a:r>
              <a:rPr lang="en-US" sz="2000" dirty="0" smtClean="0"/>
              <a:t> property owners</a:t>
            </a:r>
          </a:p>
          <a:p>
            <a:r>
              <a:rPr lang="en-US" sz="2000" dirty="0" smtClean="0"/>
              <a:t>The Hawaiian League forced King</a:t>
            </a:r>
            <a:r>
              <a:rPr lang="en-US" sz="2000" dirty="0" smtClean="0">
                <a:solidFill>
                  <a:srgbClr val="FFFF00"/>
                </a:solidFill>
              </a:rPr>
              <a:t> </a:t>
            </a:r>
            <a:r>
              <a:rPr lang="en-US" sz="2000" dirty="0" err="1" smtClean="0">
                <a:solidFill>
                  <a:srgbClr val="FFFF00"/>
                </a:solidFill>
              </a:rPr>
              <a:t>Kalakua</a:t>
            </a:r>
            <a:r>
              <a:rPr lang="en-US" sz="2000" dirty="0" smtClean="0">
                <a:solidFill>
                  <a:srgbClr val="FFFF00"/>
                </a:solidFill>
              </a:rPr>
              <a:t> at gunpoint </a:t>
            </a:r>
            <a:r>
              <a:rPr lang="en-US" sz="2000" dirty="0" smtClean="0"/>
              <a:t>to sign a treaty dubbed the </a:t>
            </a:r>
            <a:r>
              <a:rPr lang="en-US" sz="2000" dirty="0" smtClean="0">
                <a:solidFill>
                  <a:schemeClr val="accent2">
                    <a:lumMod val="60000"/>
                    <a:lumOff val="40000"/>
                  </a:schemeClr>
                </a:solidFill>
              </a:rPr>
              <a:t>Bayonet Constitution in 1887 </a:t>
            </a:r>
            <a:r>
              <a:rPr lang="en-US" sz="2000" dirty="0" smtClean="0"/>
              <a:t>that ceded the Pearl River lagoon to the United States in exchange for duty free sugar trade for the </a:t>
            </a:r>
            <a:r>
              <a:rPr lang="en-US" sz="2000" dirty="0" err="1" smtClean="0"/>
              <a:t>Haole</a:t>
            </a:r>
            <a:r>
              <a:rPr lang="en-US" sz="2000" dirty="0" smtClean="0"/>
              <a:t> plantation owners</a:t>
            </a:r>
          </a:p>
          <a:p>
            <a:r>
              <a:rPr lang="en-US" sz="2000" dirty="0" smtClean="0"/>
              <a:t>This meant that the planters would no longer have to pay Tariffs to the US</a:t>
            </a:r>
          </a:p>
          <a:p>
            <a:r>
              <a:rPr lang="en-US" sz="2000" dirty="0" smtClean="0"/>
              <a:t>The </a:t>
            </a:r>
            <a:r>
              <a:rPr lang="en-US" sz="2000" u="sng" dirty="0" smtClean="0"/>
              <a:t>Bayonet Constitution </a:t>
            </a:r>
            <a:r>
              <a:rPr lang="en-US" sz="2000" dirty="0" smtClean="0"/>
              <a:t>also stipulated that the ministry was no longer responsible to the king – instead they were responsible to the legislature </a:t>
            </a:r>
            <a:endParaRPr lang="en-US" sz="2000" dirty="0"/>
          </a:p>
        </p:txBody>
      </p:sp>
    </p:spTree>
    <p:extLst>
      <p:ext uri="{BB962C8B-B14F-4D97-AF65-F5344CB8AC3E}">
        <p14:creationId xmlns:p14="http://schemas.microsoft.com/office/powerpoint/2010/main" val="35588243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45719"/>
          </a:xfrm>
        </p:spPr>
        <p:txBody>
          <a:bodyPr>
            <a:normAutofit fontScale="90000"/>
          </a:bodyPr>
          <a:lstStyle/>
          <a:p>
            <a:endParaRPr lang="en-US" dirty="0"/>
          </a:p>
        </p:txBody>
      </p:sp>
      <p:sp>
        <p:nvSpPr>
          <p:cNvPr id="3" name="Content Placeholder 2"/>
          <p:cNvSpPr>
            <a:spLocks noGrp="1"/>
          </p:cNvSpPr>
          <p:nvPr>
            <p:ph idx="1"/>
          </p:nvPr>
        </p:nvSpPr>
        <p:spPr>
          <a:xfrm>
            <a:off x="677334" y="1134737"/>
            <a:ext cx="8596668" cy="4906625"/>
          </a:xfrm>
        </p:spPr>
        <p:txBody>
          <a:bodyPr>
            <a:normAutofit/>
          </a:bodyPr>
          <a:lstStyle/>
          <a:p>
            <a:r>
              <a:rPr lang="en-US" sz="2000" dirty="0" smtClean="0"/>
              <a:t>Then in order to ensure </a:t>
            </a:r>
            <a:r>
              <a:rPr lang="en-US" sz="2000" dirty="0" err="1" smtClean="0"/>
              <a:t>Haole</a:t>
            </a:r>
            <a:r>
              <a:rPr lang="en-US" sz="2000" dirty="0" smtClean="0"/>
              <a:t> domination of the legislature the electorate was severely restricted by </a:t>
            </a:r>
            <a:r>
              <a:rPr lang="en-US" sz="2000" dirty="0" smtClean="0">
                <a:solidFill>
                  <a:srgbClr val="FFFF00"/>
                </a:solidFill>
              </a:rPr>
              <a:t>income qualifications</a:t>
            </a:r>
          </a:p>
          <a:p>
            <a:r>
              <a:rPr lang="en-US" sz="2000" dirty="0" smtClean="0"/>
              <a:t>You could now only vote in Hawaii if you owned </a:t>
            </a:r>
            <a:r>
              <a:rPr lang="en-US" sz="2000" dirty="0" smtClean="0">
                <a:solidFill>
                  <a:srgbClr val="FFFF00"/>
                </a:solidFill>
              </a:rPr>
              <a:t>$3,000 worth of property </a:t>
            </a:r>
          </a:p>
          <a:p>
            <a:r>
              <a:rPr lang="en-US" sz="2000" dirty="0" smtClean="0"/>
              <a:t>This was a way to exclude the Native Hawaiians from the right to vote</a:t>
            </a:r>
          </a:p>
          <a:p>
            <a:r>
              <a:rPr lang="en-US" sz="2000" dirty="0" smtClean="0">
                <a:solidFill>
                  <a:srgbClr val="FFFF00"/>
                </a:solidFill>
              </a:rPr>
              <a:t>The result was that the missionary descendants (</a:t>
            </a:r>
            <a:r>
              <a:rPr lang="en-US" sz="2000" dirty="0" err="1" smtClean="0">
                <a:solidFill>
                  <a:srgbClr val="FFFF00"/>
                </a:solidFill>
              </a:rPr>
              <a:t>Haole</a:t>
            </a:r>
            <a:r>
              <a:rPr lang="en-US" sz="2000" dirty="0" smtClean="0">
                <a:solidFill>
                  <a:srgbClr val="FFFF00"/>
                </a:solidFill>
              </a:rPr>
              <a:t> businessmen) secured control of the legislature</a:t>
            </a:r>
          </a:p>
          <a:p>
            <a:r>
              <a:rPr lang="en-US" sz="2000" dirty="0" smtClean="0"/>
              <a:t>The most powerful group in the kingdom was now the </a:t>
            </a:r>
            <a:r>
              <a:rPr lang="en-US" sz="2000" dirty="0" smtClean="0">
                <a:solidFill>
                  <a:srgbClr val="FFFF00"/>
                </a:solidFill>
              </a:rPr>
              <a:t>cabinet minsters </a:t>
            </a:r>
            <a:r>
              <a:rPr lang="en-US" sz="2000" dirty="0" smtClean="0"/>
              <a:t>and the legislature which were practically all </a:t>
            </a:r>
            <a:r>
              <a:rPr lang="en-US" sz="2000" dirty="0" err="1" smtClean="0"/>
              <a:t>Haole</a:t>
            </a:r>
            <a:endParaRPr lang="en-US" sz="2000" dirty="0" smtClean="0"/>
          </a:p>
          <a:p>
            <a:r>
              <a:rPr lang="en-US" sz="2000" dirty="0" smtClean="0"/>
              <a:t>In addition, suffrage or voting rights were granted to foreigners willing to swear allegiance to the new government</a:t>
            </a:r>
            <a:endParaRPr lang="en-US" sz="2000" dirty="0"/>
          </a:p>
        </p:txBody>
      </p:sp>
    </p:spTree>
    <p:extLst>
      <p:ext uri="{BB962C8B-B14F-4D97-AF65-F5344CB8AC3E}">
        <p14:creationId xmlns:p14="http://schemas.microsoft.com/office/powerpoint/2010/main" val="26875244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677334" y="473725"/>
            <a:ext cx="8596668" cy="135875"/>
          </a:xfrm>
        </p:spPr>
        <p:txBody>
          <a:bodyPr>
            <a:normAutofit fontScale="90000"/>
          </a:bodyPr>
          <a:lstStyle/>
          <a:p>
            <a:endParaRPr lang="en-US" dirty="0"/>
          </a:p>
        </p:txBody>
      </p:sp>
      <p:sp>
        <p:nvSpPr>
          <p:cNvPr id="3" name="Content Placeholder 2"/>
          <p:cNvSpPr>
            <a:spLocks noGrp="1"/>
          </p:cNvSpPr>
          <p:nvPr>
            <p:ph idx="1"/>
          </p:nvPr>
        </p:nvSpPr>
        <p:spPr>
          <a:xfrm>
            <a:off x="677334" y="815249"/>
            <a:ext cx="8596668" cy="5226114"/>
          </a:xfrm>
        </p:spPr>
        <p:txBody>
          <a:bodyPr/>
          <a:lstStyle/>
          <a:p>
            <a:r>
              <a:rPr lang="en-US" dirty="0" smtClean="0"/>
              <a:t>After the Bayonet Constitution, racist arguments about Native Hawaiians cultural inferiority and economic inability appeared daily in the </a:t>
            </a:r>
            <a:r>
              <a:rPr lang="en-US" dirty="0" err="1" smtClean="0"/>
              <a:t>Haole</a:t>
            </a:r>
            <a:r>
              <a:rPr lang="en-US" dirty="0" smtClean="0"/>
              <a:t> controlled newspapers</a:t>
            </a:r>
          </a:p>
          <a:p>
            <a:r>
              <a:rPr lang="en-US" dirty="0" smtClean="0"/>
              <a:t>Racial inferiority was used to justify the seizure of power and the calls for annexation</a:t>
            </a:r>
          </a:p>
          <a:p>
            <a:r>
              <a:rPr lang="en-US" dirty="0" err="1" smtClean="0"/>
              <a:t>Kalakaua</a:t>
            </a:r>
            <a:r>
              <a:rPr lang="en-US" dirty="0"/>
              <a:t> </a:t>
            </a:r>
            <a:r>
              <a:rPr lang="en-US" dirty="0" smtClean="0"/>
              <a:t>died in 1891 and was succeeded by his sister </a:t>
            </a:r>
            <a:r>
              <a:rPr lang="en-US" dirty="0" err="1" smtClean="0">
                <a:solidFill>
                  <a:srgbClr val="FFFF00"/>
                </a:solidFill>
              </a:rPr>
              <a:t>Lili’uokalani</a:t>
            </a:r>
            <a:endParaRPr lang="en-US" dirty="0" smtClean="0">
              <a:solidFill>
                <a:srgbClr val="FFFF00"/>
              </a:solidFill>
            </a:endParaRPr>
          </a:p>
          <a:p>
            <a:r>
              <a:rPr lang="en-US" dirty="0" smtClean="0"/>
              <a:t>Enraged by the action of the </a:t>
            </a:r>
            <a:r>
              <a:rPr lang="en-US" dirty="0" err="1" smtClean="0"/>
              <a:t>Haole</a:t>
            </a:r>
            <a:r>
              <a:rPr lang="en-US" dirty="0" smtClean="0"/>
              <a:t> planters Hawaiians revolted, they were seeking to revise the Bayonet Constitution- once again American troops landed to restore order</a:t>
            </a:r>
          </a:p>
          <a:p>
            <a:r>
              <a:rPr lang="en-US" u="sng" dirty="0" err="1" smtClean="0"/>
              <a:t>Lili’uokalani</a:t>
            </a:r>
            <a:r>
              <a:rPr lang="en-US" dirty="0" smtClean="0"/>
              <a:t> was determined to return her people to their rightful place in their own land</a:t>
            </a:r>
          </a:p>
          <a:p>
            <a:r>
              <a:rPr lang="en-US" dirty="0" smtClean="0"/>
              <a:t>To that end the Queen decided to give her people a new and more democratic constitution – one that removed the property requirements for voters and restricted the vote to subjects of the Kingdom</a:t>
            </a:r>
          </a:p>
          <a:p>
            <a:r>
              <a:rPr lang="en-US" dirty="0" smtClean="0"/>
              <a:t>Foreigners would not be allowed to vote</a:t>
            </a:r>
            <a:endParaRPr lang="en-US" dirty="0"/>
          </a:p>
        </p:txBody>
      </p:sp>
    </p:spTree>
    <p:extLst>
      <p:ext uri="{BB962C8B-B14F-4D97-AF65-F5344CB8AC3E}">
        <p14:creationId xmlns:p14="http://schemas.microsoft.com/office/powerpoint/2010/main" val="38251676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2.bp.blogspot.com/-5BI7om8Q72I/TieqGqOQIGI/AAAAAAAAEHQ/1ryk2D5IVdE/s1600/Liliuokalan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7030" y="162635"/>
            <a:ext cx="4688114" cy="6247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34297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677334" y="563881"/>
            <a:ext cx="8596668" cy="45719"/>
          </a:xfrm>
        </p:spPr>
        <p:txBody>
          <a:bodyPr>
            <a:normAutofit fontScale="90000"/>
          </a:bodyPr>
          <a:lstStyle/>
          <a:p>
            <a:endParaRPr lang="en-US" dirty="0"/>
          </a:p>
        </p:txBody>
      </p:sp>
      <p:sp>
        <p:nvSpPr>
          <p:cNvPr id="3" name="Content Placeholder 2"/>
          <p:cNvSpPr>
            <a:spLocks noGrp="1"/>
          </p:cNvSpPr>
          <p:nvPr>
            <p:ph idx="1"/>
          </p:nvPr>
        </p:nvSpPr>
        <p:spPr>
          <a:xfrm>
            <a:off x="677334" y="914401"/>
            <a:ext cx="8596668" cy="5126962"/>
          </a:xfrm>
        </p:spPr>
        <p:txBody>
          <a:bodyPr>
            <a:normAutofit/>
          </a:bodyPr>
          <a:lstStyle/>
          <a:p>
            <a:r>
              <a:rPr lang="en-US" sz="2400" dirty="0" smtClean="0"/>
              <a:t>But </a:t>
            </a:r>
            <a:r>
              <a:rPr lang="en-US" sz="2400" dirty="0" err="1" smtClean="0"/>
              <a:t>Lili’uokalani</a:t>
            </a:r>
            <a:r>
              <a:rPr lang="en-US" sz="2400" dirty="0" smtClean="0"/>
              <a:t> was thwarted by her ministers</a:t>
            </a:r>
          </a:p>
          <a:p>
            <a:r>
              <a:rPr lang="en-US" sz="2400" dirty="0" smtClean="0"/>
              <a:t>Her ministers formed the </a:t>
            </a:r>
            <a:r>
              <a:rPr lang="en-US" sz="2400" dirty="0" smtClean="0">
                <a:solidFill>
                  <a:srgbClr val="FFFF00"/>
                </a:solidFill>
              </a:rPr>
              <a:t>“Committee of Safety” </a:t>
            </a:r>
            <a:r>
              <a:rPr lang="en-US" sz="2400" dirty="0" smtClean="0"/>
              <a:t>an all </a:t>
            </a:r>
            <a:r>
              <a:rPr lang="en-US" sz="2400" dirty="0" err="1" smtClean="0"/>
              <a:t>Haole</a:t>
            </a:r>
            <a:r>
              <a:rPr lang="en-US" sz="2400" dirty="0" smtClean="0"/>
              <a:t> regime and sought military assistance from US marines by asking them to land and recognize the </a:t>
            </a:r>
            <a:r>
              <a:rPr lang="en-US" sz="2400" dirty="0" err="1" smtClean="0"/>
              <a:t>Haole</a:t>
            </a:r>
            <a:r>
              <a:rPr lang="en-US" sz="2400" dirty="0" smtClean="0"/>
              <a:t> provisional government</a:t>
            </a:r>
          </a:p>
          <a:p>
            <a:r>
              <a:rPr lang="en-US" sz="2400" dirty="0" smtClean="0"/>
              <a:t>This was a planned takeover of the government</a:t>
            </a:r>
          </a:p>
          <a:p>
            <a:r>
              <a:rPr lang="en-US" sz="2400" dirty="0" smtClean="0"/>
              <a:t>The marines marched to </a:t>
            </a:r>
            <a:r>
              <a:rPr lang="en-US" sz="2400" dirty="0" err="1" smtClean="0">
                <a:solidFill>
                  <a:srgbClr val="FFFF00"/>
                </a:solidFill>
              </a:rPr>
              <a:t>Iolani</a:t>
            </a:r>
            <a:r>
              <a:rPr lang="en-US" sz="2400" dirty="0" smtClean="0"/>
              <a:t> palace and the “Committee of safety” or the provisional government confronted the Queen</a:t>
            </a:r>
          </a:p>
          <a:p>
            <a:r>
              <a:rPr lang="en-US" sz="2400" dirty="0" smtClean="0"/>
              <a:t>Faced with armed troops the Queen ceded her authority not to the provisional government but not the United States on </a:t>
            </a:r>
            <a:r>
              <a:rPr lang="en-US" sz="2400" dirty="0" smtClean="0">
                <a:solidFill>
                  <a:srgbClr val="FFFF00"/>
                </a:solidFill>
              </a:rPr>
              <a:t>January 7, 1893</a:t>
            </a:r>
            <a:endParaRPr lang="en-US" sz="2400" dirty="0">
              <a:solidFill>
                <a:srgbClr val="FFFF00"/>
              </a:solidFill>
            </a:endParaRPr>
          </a:p>
        </p:txBody>
      </p:sp>
    </p:spTree>
    <p:extLst>
      <p:ext uri="{BB962C8B-B14F-4D97-AF65-F5344CB8AC3E}">
        <p14:creationId xmlns:p14="http://schemas.microsoft.com/office/powerpoint/2010/main" val="819078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mtholyoke.edu/%7Eross20a/classweb/Provisionalgovernmentofhawaiicabine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2629" y="416526"/>
            <a:ext cx="8727117" cy="6392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7982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1237"/>
            <a:ext cx="8596668" cy="45719"/>
          </a:xfrm>
        </p:spPr>
        <p:txBody>
          <a:bodyPr>
            <a:normAutofit fontScale="90000"/>
          </a:bodyPr>
          <a:lstStyle/>
          <a:p>
            <a:endParaRPr lang="en-US" dirty="0"/>
          </a:p>
        </p:txBody>
      </p:sp>
      <p:pic>
        <p:nvPicPr>
          <p:cNvPr id="1026" name="Picture 2" descr="https://cloakedmonk.files.wordpress.com/2015/07/iolani-palace-honolulu.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51313" y="1012371"/>
            <a:ext cx="8033657" cy="5135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57397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6200"/>
          </a:xfrm>
        </p:spPr>
        <p:txBody>
          <a:bodyPr>
            <a:normAutofit fontScale="90000"/>
          </a:bodyPr>
          <a:lstStyle/>
          <a:p>
            <a:endParaRPr lang="en-US" dirty="0"/>
          </a:p>
        </p:txBody>
      </p:sp>
      <p:sp>
        <p:nvSpPr>
          <p:cNvPr id="3" name="Content Placeholder 2"/>
          <p:cNvSpPr>
            <a:spLocks noGrp="1"/>
          </p:cNvSpPr>
          <p:nvPr>
            <p:ph idx="1"/>
          </p:nvPr>
        </p:nvSpPr>
        <p:spPr>
          <a:xfrm>
            <a:off x="677334" y="1001485"/>
            <a:ext cx="9177866" cy="5856515"/>
          </a:xfrm>
        </p:spPr>
        <p:txBody>
          <a:bodyPr>
            <a:normAutofit/>
          </a:bodyPr>
          <a:lstStyle/>
          <a:p>
            <a:r>
              <a:rPr lang="en-US" sz="2000" dirty="0" smtClean="0"/>
              <a:t>The Queen ceded her authority under protest</a:t>
            </a:r>
          </a:p>
          <a:p>
            <a:r>
              <a:rPr lang="en-US" sz="2000" dirty="0" smtClean="0"/>
              <a:t>Until such time as the government of the United States shall upon hearing the facts undo this action and restore her to power</a:t>
            </a:r>
          </a:p>
          <a:p>
            <a:r>
              <a:rPr lang="en-US" sz="2000" dirty="0" smtClean="0"/>
              <a:t>On </a:t>
            </a:r>
            <a:r>
              <a:rPr lang="en-US" sz="2000" u="sng" dirty="0" smtClean="0"/>
              <a:t>February 1, 1893 </a:t>
            </a:r>
            <a:r>
              <a:rPr lang="en-US" sz="2000" dirty="0" smtClean="0"/>
              <a:t>the US minister to Hawaii proclaimed Hawaii </a:t>
            </a:r>
            <a:r>
              <a:rPr lang="en-US" sz="2000" dirty="0" smtClean="0">
                <a:solidFill>
                  <a:srgbClr val="FFFF00"/>
                </a:solidFill>
              </a:rPr>
              <a:t>a US protectorate </a:t>
            </a:r>
            <a:r>
              <a:rPr lang="en-US" sz="2000" dirty="0" smtClean="0"/>
              <a:t>and raised the American Flag over </a:t>
            </a:r>
            <a:r>
              <a:rPr lang="en-US" sz="2000" dirty="0" err="1" smtClean="0"/>
              <a:t>Iolani</a:t>
            </a:r>
            <a:r>
              <a:rPr lang="en-US" sz="2000" dirty="0" smtClean="0"/>
              <a:t> Palace</a:t>
            </a:r>
          </a:p>
          <a:p>
            <a:r>
              <a:rPr lang="en-US" sz="2000" dirty="0" smtClean="0"/>
              <a:t>But the idea of swift annexation was short lived</a:t>
            </a:r>
          </a:p>
          <a:p>
            <a:r>
              <a:rPr lang="en-US" sz="2000" dirty="0" smtClean="0"/>
              <a:t>President </a:t>
            </a:r>
            <a:r>
              <a:rPr lang="en-US" sz="2000" dirty="0" smtClean="0">
                <a:solidFill>
                  <a:srgbClr val="FFFF00"/>
                </a:solidFill>
              </a:rPr>
              <a:t>Grover Cleveland </a:t>
            </a:r>
            <a:r>
              <a:rPr lang="en-US" sz="2000" dirty="0" smtClean="0"/>
              <a:t>just 5 days after his inauguration withdrew the pending annexation treaty from Congress</a:t>
            </a:r>
          </a:p>
          <a:p>
            <a:r>
              <a:rPr lang="en-US" sz="2000" dirty="0" smtClean="0"/>
              <a:t>On March 29 Cleveland’s commissioner </a:t>
            </a:r>
            <a:r>
              <a:rPr lang="en-US" sz="2000" dirty="0" smtClean="0">
                <a:solidFill>
                  <a:srgbClr val="FFFF00"/>
                </a:solidFill>
              </a:rPr>
              <a:t>James Blount </a:t>
            </a:r>
            <a:r>
              <a:rPr lang="en-US" sz="2000" dirty="0" smtClean="0"/>
              <a:t>arrived in Hawaii to investigate the overthrow</a:t>
            </a:r>
          </a:p>
          <a:p>
            <a:r>
              <a:rPr lang="en-US" sz="2000" dirty="0" smtClean="0"/>
              <a:t>Blount’s report found the US and its minister guilty on all counts</a:t>
            </a:r>
          </a:p>
          <a:p>
            <a:r>
              <a:rPr lang="en-US" sz="2000" dirty="0" smtClean="0"/>
              <a:t>President Cleveland upon reading the report explained to congress that he would never again submit an annexation treaty to them</a:t>
            </a:r>
            <a:endParaRPr lang="en-US" sz="2000" dirty="0"/>
          </a:p>
        </p:txBody>
      </p:sp>
    </p:spTree>
    <p:extLst>
      <p:ext uri="{BB962C8B-B14F-4D97-AF65-F5344CB8AC3E}">
        <p14:creationId xmlns:p14="http://schemas.microsoft.com/office/powerpoint/2010/main" val="19330361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9273"/>
          </a:xfrm>
        </p:spPr>
        <p:txBody>
          <a:bodyPr>
            <a:normAutofit fontScale="90000"/>
          </a:bodyPr>
          <a:lstStyle/>
          <a:p>
            <a:endParaRPr lang="en-US" dirty="0"/>
          </a:p>
        </p:txBody>
      </p:sp>
      <p:sp>
        <p:nvSpPr>
          <p:cNvPr id="3" name="Content Placeholder 2"/>
          <p:cNvSpPr>
            <a:spLocks noGrp="1"/>
          </p:cNvSpPr>
          <p:nvPr>
            <p:ph idx="1"/>
          </p:nvPr>
        </p:nvSpPr>
        <p:spPr>
          <a:xfrm>
            <a:off x="677334" y="983673"/>
            <a:ext cx="8596668" cy="5057689"/>
          </a:xfrm>
        </p:spPr>
        <p:txBody>
          <a:bodyPr>
            <a:normAutofit/>
          </a:bodyPr>
          <a:lstStyle/>
          <a:p>
            <a:r>
              <a:rPr lang="en-US" sz="2800" dirty="0" smtClean="0">
                <a:solidFill>
                  <a:srgbClr val="FFFF00"/>
                </a:solidFill>
              </a:rPr>
              <a:t>President Cleveland </a:t>
            </a:r>
            <a:r>
              <a:rPr lang="en-US" sz="2800" dirty="0" smtClean="0"/>
              <a:t>told Congress “By an act of war committed with the participation of a diplomatic representative of the USA and without authority of congress the government of a feeble but friendly and confiding people has been overthrown. A substantial wrong has thus been done which a due regard for our national character as well as the rights of the injured people requires we should endeavor to repair”</a:t>
            </a:r>
            <a:endParaRPr lang="en-US" sz="2800" dirty="0"/>
          </a:p>
        </p:txBody>
      </p:sp>
      <p:pic>
        <p:nvPicPr>
          <p:cNvPr id="2050" name="Picture 2" descr="http://www.state.nj.us/dep/parksandforests/historic/grover_cleveland/images/groverclevelan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2400" y="678872"/>
            <a:ext cx="3047999" cy="4604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59699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677334" y="275771"/>
            <a:ext cx="8596668" cy="333829"/>
          </a:xfrm>
        </p:spPr>
        <p:txBody>
          <a:bodyPr>
            <a:normAutofit fontScale="90000"/>
          </a:bodyPr>
          <a:lstStyle/>
          <a:p>
            <a:endParaRPr lang="en-US" dirty="0"/>
          </a:p>
        </p:txBody>
      </p:sp>
      <p:sp>
        <p:nvSpPr>
          <p:cNvPr id="3" name="Content Placeholder 2"/>
          <p:cNvSpPr>
            <a:spLocks noGrp="1"/>
          </p:cNvSpPr>
          <p:nvPr>
            <p:ph idx="1"/>
          </p:nvPr>
        </p:nvSpPr>
        <p:spPr>
          <a:xfrm>
            <a:off x="677334" y="928915"/>
            <a:ext cx="8596668" cy="5798456"/>
          </a:xfrm>
        </p:spPr>
        <p:txBody>
          <a:bodyPr>
            <a:noAutofit/>
          </a:bodyPr>
          <a:lstStyle/>
          <a:p>
            <a:r>
              <a:rPr lang="en-US" sz="2400" dirty="0" smtClean="0"/>
              <a:t>But Cleveland left office after one term</a:t>
            </a:r>
          </a:p>
          <a:p>
            <a:r>
              <a:rPr lang="en-US" sz="2400" dirty="0" err="1" smtClean="0"/>
              <a:t>Lili’uokalani</a:t>
            </a:r>
            <a:r>
              <a:rPr lang="en-US" sz="2400" dirty="0" smtClean="0"/>
              <a:t> was never restored </a:t>
            </a:r>
          </a:p>
          <a:p>
            <a:r>
              <a:rPr lang="en-US" sz="2400" dirty="0" smtClean="0"/>
              <a:t>She was instead imprisoned in her palace by the </a:t>
            </a:r>
            <a:r>
              <a:rPr lang="en-US" sz="2400" dirty="0" err="1" smtClean="0"/>
              <a:t>Haole</a:t>
            </a:r>
            <a:r>
              <a:rPr lang="en-US" sz="2400" dirty="0" smtClean="0"/>
              <a:t> planters</a:t>
            </a:r>
          </a:p>
          <a:p>
            <a:r>
              <a:rPr lang="en-US" sz="2400" dirty="0" smtClean="0"/>
              <a:t>The all </a:t>
            </a:r>
            <a:r>
              <a:rPr lang="en-US" sz="2400" dirty="0" err="1" smtClean="0"/>
              <a:t>Haole</a:t>
            </a:r>
            <a:r>
              <a:rPr lang="en-US" sz="2400" dirty="0" smtClean="0"/>
              <a:t> provisional government became an </a:t>
            </a:r>
            <a:r>
              <a:rPr lang="en-US" sz="2400" u="sng" dirty="0" smtClean="0">
                <a:solidFill>
                  <a:srgbClr val="FFFF00"/>
                </a:solidFill>
              </a:rPr>
              <a:t>Oligarchy</a:t>
            </a:r>
            <a:r>
              <a:rPr lang="en-US" sz="2400" dirty="0" smtClean="0"/>
              <a:t> (A form of government which all power is vested in a few persons in a dominant class)</a:t>
            </a:r>
          </a:p>
          <a:p>
            <a:r>
              <a:rPr lang="en-US" sz="2400" dirty="0" smtClean="0"/>
              <a:t>They renamed Hawaii the </a:t>
            </a:r>
            <a:r>
              <a:rPr lang="en-US" sz="2400" dirty="0" smtClean="0">
                <a:solidFill>
                  <a:srgbClr val="FFFF00"/>
                </a:solidFill>
              </a:rPr>
              <a:t>Republic of Hawaii</a:t>
            </a:r>
          </a:p>
          <a:p>
            <a:r>
              <a:rPr lang="en-US" sz="2400" dirty="0" smtClean="0"/>
              <a:t>In this new Republic voting was restricted to certain property requirements which excluded most native Hawaiians</a:t>
            </a:r>
          </a:p>
          <a:p>
            <a:r>
              <a:rPr lang="en-US" sz="2400" dirty="0" smtClean="0"/>
              <a:t>Final annexation had to wait but it came in 1898 under President </a:t>
            </a:r>
            <a:r>
              <a:rPr lang="en-US" sz="2400" dirty="0" smtClean="0">
                <a:solidFill>
                  <a:srgbClr val="FFFF00"/>
                </a:solidFill>
              </a:rPr>
              <a:t>William </a:t>
            </a:r>
            <a:r>
              <a:rPr lang="en-US" sz="2400" dirty="0" err="1" smtClean="0">
                <a:solidFill>
                  <a:srgbClr val="FFFF00"/>
                </a:solidFill>
              </a:rPr>
              <a:t>Mckinley</a:t>
            </a:r>
            <a:endParaRPr lang="en-US" sz="2400" dirty="0">
              <a:solidFill>
                <a:srgbClr val="FFFF00"/>
              </a:solidFill>
            </a:endParaRPr>
          </a:p>
        </p:txBody>
      </p:sp>
    </p:spTree>
    <p:extLst>
      <p:ext uri="{BB962C8B-B14F-4D97-AF65-F5344CB8AC3E}">
        <p14:creationId xmlns:p14="http://schemas.microsoft.com/office/powerpoint/2010/main" val="492234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677334" y="90152"/>
            <a:ext cx="8596668" cy="519448"/>
          </a:xfrm>
        </p:spPr>
        <p:txBody>
          <a:bodyPr>
            <a:normAutofit fontScale="90000"/>
          </a:bodyPr>
          <a:lstStyle/>
          <a:p>
            <a:endParaRPr lang="en-US" dirty="0"/>
          </a:p>
        </p:txBody>
      </p:sp>
      <p:sp>
        <p:nvSpPr>
          <p:cNvPr id="3" name="Content Placeholder 2"/>
          <p:cNvSpPr>
            <a:spLocks noGrp="1"/>
          </p:cNvSpPr>
          <p:nvPr>
            <p:ph idx="1"/>
          </p:nvPr>
        </p:nvSpPr>
        <p:spPr>
          <a:xfrm>
            <a:off x="677334" y="862885"/>
            <a:ext cx="8596668" cy="5178477"/>
          </a:xfrm>
        </p:spPr>
        <p:txBody>
          <a:bodyPr>
            <a:normAutofit/>
          </a:bodyPr>
          <a:lstStyle/>
          <a:p>
            <a:r>
              <a:rPr lang="en-US" sz="2000" b="1" dirty="0" smtClean="0"/>
              <a:t>Exchange between Ohana who lived near the sea with Ohana who lived inland constituted the economic life of communities which densely populated the Hawaiian islands</a:t>
            </a:r>
          </a:p>
          <a:p>
            <a:endParaRPr lang="en-US" sz="2000" b="1" dirty="0"/>
          </a:p>
          <a:p>
            <a:r>
              <a:rPr lang="en-US" sz="2000" b="1" dirty="0" smtClean="0"/>
              <a:t>Therefore, Kinship formed the economic base of Hawaiian society</a:t>
            </a:r>
          </a:p>
          <a:p>
            <a:endParaRPr lang="en-US" sz="2000" b="1" dirty="0"/>
          </a:p>
          <a:p>
            <a:r>
              <a:rPr lang="en-US" sz="2000" b="1" dirty="0" smtClean="0"/>
              <a:t>Kinship also established the complex network of </a:t>
            </a:r>
            <a:r>
              <a:rPr lang="en-US" sz="2000" b="1" i="1" u="sng" dirty="0" smtClean="0">
                <a:solidFill>
                  <a:srgbClr val="FFFF00"/>
                </a:solidFill>
              </a:rPr>
              <a:t>Ali’i </a:t>
            </a:r>
            <a:r>
              <a:rPr lang="en-US" sz="2000" b="1" dirty="0" smtClean="0"/>
              <a:t> (Chiefs)</a:t>
            </a:r>
          </a:p>
          <a:p>
            <a:endParaRPr lang="en-US" sz="2000" b="1" dirty="0"/>
          </a:p>
          <a:p>
            <a:r>
              <a:rPr lang="en-US" sz="2000" b="1" dirty="0" smtClean="0"/>
              <a:t>The Ali’i competed with each other in terms of rank which was established by spiritual power or </a:t>
            </a:r>
            <a:r>
              <a:rPr lang="en-US" sz="2000" b="1" i="1" u="sng" dirty="0" smtClean="0">
                <a:solidFill>
                  <a:srgbClr val="FFFF00"/>
                </a:solidFill>
              </a:rPr>
              <a:t>MANA</a:t>
            </a:r>
            <a:r>
              <a:rPr lang="en-US" sz="2000" b="1" dirty="0" smtClean="0"/>
              <a:t> </a:t>
            </a:r>
          </a:p>
          <a:p>
            <a:endParaRPr lang="en-US" sz="2000" b="1" dirty="0"/>
          </a:p>
          <a:p>
            <a:r>
              <a:rPr lang="en-US" sz="2000" b="1" dirty="0" smtClean="0"/>
              <a:t>Mana was derived from chiefly genealogies or from conquest in war</a:t>
            </a:r>
            <a:endParaRPr lang="en-US" sz="2000" b="1" dirty="0"/>
          </a:p>
        </p:txBody>
      </p:sp>
    </p:spTree>
    <p:extLst>
      <p:ext uri="{BB962C8B-B14F-4D97-AF65-F5344CB8AC3E}">
        <p14:creationId xmlns:p14="http://schemas.microsoft.com/office/powerpoint/2010/main" val="2645008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4198513"/>
            <a:ext cx="8596668" cy="1842849"/>
          </a:xfrm>
        </p:spPr>
        <p:txBody>
          <a:bodyPr/>
          <a:lstStyle/>
          <a:p>
            <a:endParaRPr lang="en-US" dirty="0"/>
          </a:p>
        </p:txBody>
      </p:sp>
      <p:pic>
        <p:nvPicPr>
          <p:cNvPr id="8194" name="Picture 2" descr="http://upload.wikimedia.org/wikipedia/commons/0/08/10kMil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45489"/>
            <a:ext cx="10174816" cy="6543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166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s://c3.staticflickr.com/3/2934/14032328389_b22fff6460_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740229"/>
            <a:ext cx="11956171" cy="5907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5900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s://c2.staticflickr.com/8/7153/6669565893_507004a2c9_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9875" y="304800"/>
            <a:ext cx="7486989" cy="655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79213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c1.staticflickr.com/3/2904/14324746602_4de4389139_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9644" y="75992"/>
            <a:ext cx="8523973" cy="6673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55332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c2.staticflickr.com/8/7129/7503158062_c13311bb50_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7142" y="267529"/>
            <a:ext cx="6294885" cy="6409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8265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677334" y="563881"/>
            <a:ext cx="8596668" cy="45719"/>
          </a:xfrm>
        </p:spPr>
        <p:txBody>
          <a:bodyPr>
            <a:normAutofit fontScale="90000"/>
          </a:bodyPr>
          <a:lstStyle/>
          <a:p>
            <a:endParaRPr lang="en-US" dirty="0"/>
          </a:p>
        </p:txBody>
      </p:sp>
      <p:sp>
        <p:nvSpPr>
          <p:cNvPr id="3" name="Content Placeholder 2"/>
          <p:cNvSpPr>
            <a:spLocks noGrp="1"/>
          </p:cNvSpPr>
          <p:nvPr>
            <p:ph idx="1"/>
          </p:nvPr>
        </p:nvSpPr>
        <p:spPr>
          <a:xfrm>
            <a:off x="677334" y="837127"/>
            <a:ext cx="8596668" cy="5204235"/>
          </a:xfrm>
        </p:spPr>
        <p:txBody>
          <a:bodyPr>
            <a:noAutofit/>
          </a:bodyPr>
          <a:lstStyle/>
          <a:p>
            <a:r>
              <a:rPr lang="en-US" sz="2400" dirty="0" smtClean="0"/>
              <a:t>The highest ranking Ali’i were advised by a priestly class or </a:t>
            </a:r>
            <a:r>
              <a:rPr lang="en-US" sz="2400" i="1" u="sng" dirty="0" smtClean="0">
                <a:solidFill>
                  <a:srgbClr val="FFFF00"/>
                </a:solidFill>
              </a:rPr>
              <a:t>KAHUNA</a:t>
            </a:r>
          </a:p>
          <a:p>
            <a:endParaRPr lang="en-US" sz="2400" i="1" u="sng" dirty="0"/>
          </a:p>
          <a:p>
            <a:r>
              <a:rPr lang="en-US" sz="2400" dirty="0" smtClean="0"/>
              <a:t>THe </a:t>
            </a:r>
            <a:r>
              <a:rPr lang="en-US" sz="2400" dirty="0" smtClean="0">
                <a:solidFill>
                  <a:srgbClr val="FFFF00"/>
                </a:solidFill>
              </a:rPr>
              <a:t>Maka’ainana</a:t>
            </a:r>
            <a:r>
              <a:rPr lang="en-US" sz="2400" dirty="0" smtClean="0"/>
              <a:t> (people of the land) made up the bulk of the population</a:t>
            </a:r>
          </a:p>
          <a:p>
            <a:endParaRPr lang="en-US" sz="2400" dirty="0"/>
          </a:p>
          <a:p>
            <a:r>
              <a:rPr lang="en-US" sz="2400" dirty="0" smtClean="0"/>
              <a:t>They were subordinate to their ali’i caretakers but were independent in many ways</a:t>
            </a:r>
          </a:p>
          <a:p>
            <a:endParaRPr lang="en-US" sz="2400" dirty="0"/>
          </a:p>
          <a:p>
            <a:r>
              <a:rPr lang="en-US" sz="2400" dirty="0" smtClean="0"/>
              <a:t>The Maka’ainana neither owed military service to the ali’i nor were they bound to the land</a:t>
            </a:r>
            <a:endParaRPr lang="en-US" sz="2400" dirty="0"/>
          </a:p>
        </p:txBody>
      </p:sp>
    </p:spTree>
    <p:extLst>
      <p:ext uri="{BB962C8B-B14F-4D97-AF65-F5344CB8AC3E}">
        <p14:creationId xmlns:p14="http://schemas.microsoft.com/office/powerpoint/2010/main" val="1689865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45719"/>
          </a:xfrm>
        </p:spPr>
        <p:txBody>
          <a:bodyPr>
            <a:normAutofit fontScale="90000"/>
          </a:bodyPr>
          <a:lstStyle/>
          <a:p>
            <a:endParaRPr lang="en-US" dirty="0"/>
          </a:p>
        </p:txBody>
      </p:sp>
      <p:sp>
        <p:nvSpPr>
          <p:cNvPr id="3" name="Content Placeholder 2"/>
          <p:cNvSpPr>
            <a:spLocks noGrp="1"/>
          </p:cNvSpPr>
          <p:nvPr>
            <p:ph idx="1"/>
          </p:nvPr>
        </p:nvSpPr>
        <p:spPr>
          <a:xfrm>
            <a:off x="677334" y="1275009"/>
            <a:ext cx="8596668" cy="4766354"/>
          </a:xfrm>
        </p:spPr>
        <p:txBody>
          <a:bodyPr>
            <a:normAutofit/>
          </a:bodyPr>
          <a:lstStyle/>
          <a:p>
            <a:r>
              <a:rPr lang="en-US" sz="2000" b="1" dirty="0" smtClean="0"/>
              <a:t>It was a system of interdependence </a:t>
            </a:r>
          </a:p>
          <a:p>
            <a:endParaRPr lang="en-US" sz="2000" b="1" dirty="0"/>
          </a:p>
          <a:p>
            <a:r>
              <a:rPr lang="en-US" sz="2000" b="1" dirty="0" smtClean="0"/>
              <a:t>The Maka’ainana were free to move their ohana to live under an ali’i of their choosing</a:t>
            </a:r>
          </a:p>
          <a:p>
            <a:endParaRPr lang="en-US" sz="2000" b="1" dirty="0"/>
          </a:p>
          <a:p>
            <a:r>
              <a:rPr lang="en-US" sz="2000" b="1" dirty="0" smtClean="0"/>
              <a:t>An Ali’i increased his status and material prosperity by having more people living within his</a:t>
            </a:r>
            <a:r>
              <a:rPr lang="en-US" sz="2000" b="1" dirty="0" smtClean="0">
                <a:solidFill>
                  <a:srgbClr val="FFFF00"/>
                </a:solidFill>
              </a:rPr>
              <a:t> Moku </a:t>
            </a:r>
            <a:r>
              <a:rPr lang="en-US" sz="2000" b="1" dirty="0" smtClean="0"/>
              <a:t>or domain</a:t>
            </a:r>
          </a:p>
          <a:p>
            <a:endParaRPr lang="en-US" sz="2000" b="1" dirty="0"/>
          </a:p>
          <a:p>
            <a:r>
              <a:rPr lang="en-US" sz="2000" b="1" dirty="0" smtClean="0"/>
              <a:t>The result was an incentive for the societies leaders to provide for all their constituents well being and contentment- to fail to do so meant the loss of status and thus the loss of MANA for the ali’i</a:t>
            </a:r>
            <a:endParaRPr lang="en-US" sz="2000" b="1" dirty="0"/>
          </a:p>
        </p:txBody>
      </p:sp>
    </p:spTree>
    <p:extLst>
      <p:ext uri="{BB962C8B-B14F-4D97-AF65-F5344CB8AC3E}">
        <p14:creationId xmlns:p14="http://schemas.microsoft.com/office/powerpoint/2010/main" val="1193104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677334" y="463639"/>
            <a:ext cx="8596668" cy="145961"/>
          </a:xfrm>
        </p:spPr>
        <p:txBody>
          <a:bodyPr>
            <a:normAutofit fontScale="90000"/>
          </a:bodyPr>
          <a:lstStyle/>
          <a:p>
            <a:endParaRPr lang="en-US" dirty="0"/>
          </a:p>
        </p:txBody>
      </p:sp>
      <p:sp>
        <p:nvSpPr>
          <p:cNvPr id="3" name="Content Placeholder 2"/>
          <p:cNvSpPr>
            <a:spLocks noGrp="1"/>
          </p:cNvSpPr>
          <p:nvPr>
            <p:ph idx="1"/>
          </p:nvPr>
        </p:nvSpPr>
        <p:spPr>
          <a:xfrm>
            <a:off x="677333" y="772733"/>
            <a:ext cx="8711365" cy="5576552"/>
          </a:xfrm>
        </p:spPr>
        <p:txBody>
          <a:bodyPr>
            <a:noAutofit/>
          </a:bodyPr>
          <a:lstStyle/>
          <a:p>
            <a:r>
              <a:rPr lang="en-US" sz="2000" b="1" dirty="0" smtClean="0"/>
              <a:t>Moral order, or the code upon which determinations of right and wrong were based were part of the </a:t>
            </a:r>
            <a:r>
              <a:rPr lang="en-US" sz="2000" b="1" i="1" u="sng" dirty="0" smtClean="0">
                <a:solidFill>
                  <a:srgbClr val="FFFF00"/>
                </a:solidFill>
              </a:rPr>
              <a:t>kapu</a:t>
            </a:r>
            <a:r>
              <a:rPr lang="en-US" sz="2000" b="1" dirty="0" smtClean="0">
                <a:solidFill>
                  <a:srgbClr val="FFFF00"/>
                </a:solidFill>
              </a:rPr>
              <a:t> </a:t>
            </a:r>
            <a:r>
              <a:rPr lang="en-US" sz="2000" b="1" dirty="0" smtClean="0"/>
              <a:t>or system of sacred law</a:t>
            </a:r>
          </a:p>
          <a:p>
            <a:endParaRPr lang="en-US" sz="2000" b="1" dirty="0"/>
          </a:p>
          <a:p>
            <a:r>
              <a:rPr lang="en-US" sz="2000" b="1" dirty="0" smtClean="0"/>
              <a:t>The Kapu determined everything from the time of farming and war making to the correct mating behavior among ali’i and maka’ainana alike</a:t>
            </a:r>
          </a:p>
          <a:p>
            <a:endParaRPr lang="en-US" sz="2000" b="1" dirty="0"/>
          </a:p>
          <a:p>
            <a:r>
              <a:rPr lang="en-US" sz="2000" b="1" dirty="0" smtClean="0"/>
              <a:t>The cosmos, like the natural world, was a universe of familial relations</a:t>
            </a:r>
          </a:p>
          <a:p>
            <a:endParaRPr lang="en-US" sz="2000" b="1" dirty="0"/>
          </a:p>
          <a:p>
            <a:r>
              <a:rPr lang="en-US" sz="2000" b="1" dirty="0" smtClean="0"/>
              <a:t>Human beings were but one constituent link in the larger family</a:t>
            </a:r>
          </a:p>
          <a:p>
            <a:endParaRPr lang="en-US" sz="2000" b="1" dirty="0"/>
          </a:p>
          <a:p>
            <a:r>
              <a:rPr lang="en-US" sz="2000" b="1" dirty="0" smtClean="0"/>
              <a:t>Thus gods had human as well as animal form and human ancestors inhabited different physical forms after death</a:t>
            </a:r>
            <a:endParaRPr lang="en-US" sz="2000" b="1" dirty="0"/>
          </a:p>
        </p:txBody>
      </p:sp>
    </p:spTree>
    <p:extLst>
      <p:ext uri="{BB962C8B-B14F-4D97-AF65-F5344CB8AC3E}">
        <p14:creationId xmlns:p14="http://schemas.microsoft.com/office/powerpoint/2010/main" val="11685140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docProps/app.xml><?xml version="1.0" encoding="utf-8"?>
<Properties xmlns="http://schemas.openxmlformats.org/officeDocument/2006/extended-properties" xmlns:vt="http://schemas.openxmlformats.org/officeDocument/2006/docPropsVTypes">
  <Template>Facet</Template>
  <TotalTime>1624</TotalTime>
  <Words>3678</Words>
  <Application>Microsoft Office PowerPoint</Application>
  <PresentationFormat>Widescreen</PresentationFormat>
  <Paragraphs>300</Paragraphs>
  <Slides>64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64</vt:i4>
      </vt:variant>
    </vt:vector>
  </HeadingPairs>
  <TitlesOfParts>
    <vt:vector size="68" baseType="lpstr">
      <vt:lpstr>Arial</vt:lpstr>
      <vt:lpstr>Trebuchet MS</vt:lpstr>
      <vt:lpstr>Wingdings 3</vt:lpstr>
      <vt:lpstr>Facet</vt:lpstr>
      <vt:lpstr>Hawaii</vt:lpstr>
      <vt:lpstr>Pre-contact Hawaii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Hawaiian Cosmology</vt:lpstr>
      <vt:lpstr>PowerPoint Presentation</vt:lpstr>
      <vt:lpstr>James Cook</vt:lpstr>
      <vt:lpstr>PowerPoint Presentation</vt:lpstr>
      <vt:lpstr>James Cook</vt:lpstr>
      <vt:lpstr>Kamehameha I   ( The Great ) </vt:lpstr>
      <vt:lpstr>PowerPoint Presentation</vt:lpstr>
      <vt:lpstr>PowerPoint Presentation</vt:lpstr>
      <vt:lpstr>PowerPoint Presentation</vt:lpstr>
      <vt:lpstr>Polynesian Triangle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MAHELE</vt:lpstr>
      <vt:lpstr>ORGANIC ACTS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Hawaii</dc:title>
  <dc:creator>Eric Tippeconnic</dc:creator>
  <cp:lastModifiedBy>Tippeconnic, Eric</cp:lastModifiedBy>
  <cp:revision>51</cp:revision>
  <dcterms:created xsi:type="dcterms:W3CDTF">2015-10-27T15:31:40Z</dcterms:created>
  <dcterms:modified xsi:type="dcterms:W3CDTF">2017-11-06T17:48:14Z</dcterms:modified>
</cp:coreProperties>
</file>